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34" r:id="rId2"/>
    <p:sldId id="375" r:id="rId3"/>
    <p:sldId id="346" r:id="rId4"/>
    <p:sldId id="341" r:id="rId5"/>
    <p:sldId id="342" r:id="rId6"/>
    <p:sldId id="367" r:id="rId7"/>
    <p:sldId id="348" r:id="rId8"/>
    <p:sldId id="350" r:id="rId9"/>
    <p:sldId id="368" r:id="rId10"/>
    <p:sldId id="369" r:id="rId11"/>
    <p:sldId id="344" r:id="rId12"/>
    <p:sldId id="338" r:id="rId13"/>
    <p:sldId id="321" r:id="rId14"/>
    <p:sldId id="356" r:id="rId15"/>
    <p:sldId id="361" r:id="rId16"/>
    <p:sldId id="339" r:id="rId17"/>
    <p:sldId id="373" r:id="rId18"/>
    <p:sldId id="374" r:id="rId19"/>
    <p:sldId id="376" r:id="rId20"/>
    <p:sldId id="306" r:id="rId21"/>
    <p:sldId id="379" r:id="rId22"/>
    <p:sldId id="377" r:id="rId23"/>
  </p:sldIdLst>
  <p:sldSz cx="9144000" cy="5143500" type="screen16x9"/>
  <p:notesSz cx="9144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ia Melegari" initials="SM" lastIdx="28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B3F7D"/>
    <a:srgbClr val="339933"/>
    <a:srgbClr val="A7B7C1"/>
    <a:srgbClr val="DBE1E6"/>
    <a:srgbClr val="EC2F00"/>
    <a:srgbClr val="324854"/>
    <a:srgbClr val="B5D1E6"/>
    <a:srgbClr val="1D3F7E"/>
    <a:srgbClr val="003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54" autoAdjust="0"/>
    <p:restoredTop sz="78602" autoAdjust="0"/>
  </p:normalViewPr>
  <p:slideViewPr>
    <p:cSldViewPr>
      <p:cViewPr varScale="1">
        <p:scale>
          <a:sx n="98" d="100"/>
          <a:sy n="98" d="100"/>
        </p:scale>
        <p:origin x="408" y="7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howGuides="1">
      <p:cViewPr varScale="1">
        <p:scale>
          <a:sx n="71" d="100"/>
          <a:sy n="71" d="100"/>
        </p:scale>
        <p:origin x="1748" y="36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C2AAF9-9A70-40BE-94F1-3D80FC89E5A9}" type="doc">
      <dgm:prSet loTypeId="urn:microsoft.com/office/officeart/2005/8/layout/funnel1" loCatId="process" qsTypeId="urn:microsoft.com/office/officeart/2005/8/quickstyle/simple1" qsCatId="simple" csTypeId="urn:microsoft.com/office/officeart/2005/8/colors/colorful5" csCatId="colorful" phldr="0"/>
      <dgm:spPr/>
      <dgm:t>
        <a:bodyPr/>
        <a:lstStyle/>
        <a:p>
          <a:endParaRPr lang="es-ES"/>
        </a:p>
      </dgm:t>
    </dgm:pt>
    <dgm:pt modelId="{5929972D-7E33-47B9-A485-D407164CE4E7}">
      <dgm:prSet phldrT="[Texto]" phldr="1"/>
      <dgm:spPr/>
      <dgm:t>
        <a:bodyPr/>
        <a:lstStyle/>
        <a:p>
          <a:endParaRPr lang="es-ES"/>
        </a:p>
      </dgm:t>
    </dgm:pt>
    <dgm:pt modelId="{FE557159-7092-4BF4-A19D-1AA09FE807B1}" type="parTrans" cxnId="{04A3B107-000B-4F98-87A6-E6C76563CBFF}">
      <dgm:prSet/>
      <dgm:spPr/>
      <dgm:t>
        <a:bodyPr/>
        <a:lstStyle/>
        <a:p>
          <a:endParaRPr lang="es-ES"/>
        </a:p>
      </dgm:t>
    </dgm:pt>
    <dgm:pt modelId="{737E335E-DAFF-46AD-BBBE-AB98001C8CC0}" type="sibTrans" cxnId="{04A3B107-000B-4F98-87A6-E6C76563CBFF}">
      <dgm:prSet/>
      <dgm:spPr/>
      <dgm:t>
        <a:bodyPr/>
        <a:lstStyle/>
        <a:p>
          <a:endParaRPr lang="es-ES"/>
        </a:p>
      </dgm:t>
    </dgm:pt>
    <dgm:pt modelId="{5AAE8FDF-C428-4D42-A277-87DCEE295F50}">
      <dgm:prSet phldrT="[Texto]" phldr="1"/>
      <dgm:spPr/>
      <dgm:t>
        <a:bodyPr/>
        <a:lstStyle/>
        <a:p>
          <a:endParaRPr lang="es-ES"/>
        </a:p>
      </dgm:t>
    </dgm:pt>
    <dgm:pt modelId="{EC80F213-3E4A-45F9-8EBA-B97E53968E25}" type="parTrans" cxnId="{8F23380B-A6F0-488E-8308-6CCC38513104}">
      <dgm:prSet/>
      <dgm:spPr/>
      <dgm:t>
        <a:bodyPr/>
        <a:lstStyle/>
        <a:p>
          <a:endParaRPr lang="es-ES"/>
        </a:p>
      </dgm:t>
    </dgm:pt>
    <dgm:pt modelId="{78EA7152-5CEE-46F6-8194-DCDE728E9977}" type="sibTrans" cxnId="{8F23380B-A6F0-488E-8308-6CCC38513104}">
      <dgm:prSet/>
      <dgm:spPr/>
      <dgm:t>
        <a:bodyPr/>
        <a:lstStyle/>
        <a:p>
          <a:endParaRPr lang="es-ES"/>
        </a:p>
      </dgm:t>
    </dgm:pt>
    <dgm:pt modelId="{4C4C8B34-1206-4424-8E2A-C9C8FC9C441B}">
      <dgm:prSet phldrT="[Texto]" phldr="1"/>
      <dgm:spPr/>
      <dgm:t>
        <a:bodyPr/>
        <a:lstStyle/>
        <a:p>
          <a:endParaRPr lang="es-ES"/>
        </a:p>
      </dgm:t>
    </dgm:pt>
    <dgm:pt modelId="{51C60F54-40D4-4B53-ABA1-9CC35170BE6B}" type="parTrans" cxnId="{9C4ACFCF-210C-4599-9D6B-BF8EE1F289C1}">
      <dgm:prSet/>
      <dgm:spPr/>
      <dgm:t>
        <a:bodyPr/>
        <a:lstStyle/>
        <a:p>
          <a:endParaRPr lang="es-ES"/>
        </a:p>
      </dgm:t>
    </dgm:pt>
    <dgm:pt modelId="{A2350A59-702E-435A-9878-980962D925F8}" type="sibTrans" cxnId="{9C4ACFCF-210C-4599-9D6B-BF8EE1F289C1}">
      <dgm:prSet/>
      <dgm:spPr/>
      <dgm:t>
        <a:bodyPr/>
        <a:lstStyle/>
        <a:p>
          <a:endParaRPr lang="es-ES"/>
        </a:p>
      </dgm:t>
    </dgm:pt>
    <dgm:pt modelId="{43278662-75E8-471F-AF7F-FCB3818C8237}">
      <dgm:prSet phldrT="[Texto]" phldr="1"/>
      <dgm:spPr/>
      <dgm:t>
        <a:bodyPr/>
        <a:lstStyle/>
        <a:p>
          <a:endParaRPr lang="es-ES"/>
        </a:p>
      </dgm:t>
    </dgm:pt>
    <dgm:pt modelId="{794CBFD4-FFFF-4B27-B49C-C0DE6E449E03}" type="parTrans" cxnId="{D81A64BA-6E4B-4ADB-8C6A-608CCC2E09CD}">
      <dgm:prSet/>
      <dgm:spPr/>
      <dgm:t>
        <a:bodyPr/>
        <a:lstStyle/>
        <a:p>
          <a:endParaRPr lang="es-ES"/>
        </a:p>
      </dgm:t>
    </dgm:pt>
    <dgm:pt modelId="{7A381451-B86F-456E-B5A3-3E7698BE1732}" type="sibTrans" cxnId="{D81A64BA-6E4B-4ADB-8C6A-608CCC2E09CD}">
      <dgm:prSet/>
      <dgm:spPr/>
      <dgm:t>
        <a:bodyPr/>
        <a:lstStyle/>
        <a:p>
          <a:endParaRPr lang="es-ES"/>
        </a:p>
      </dgm:t>
    </dgm:pt>
    <dgm:pt modelId="{774E6451-DCED-4226-92CF-65BA29A22ECB}" type="pres">
      <dgm:prSet presAssocID="{80C2AAF9-9A70-40BE-94F1-3D80FC89E5A9}" presName="Name0" presStyleCnt="0">
        <dgm:presLayoutVars>
          <dgm:chMax val="4"/>
          <dgm:resizeHandles val="exact"/>
        </dgm:presLayoutVars>
      </dgm:prSet>
      <dgm:spPr/>
    </dgm:pt>
    <dgm:pt modelId="{8AC2BCE7-7A7A-4E56-B3B9-31FA7C986E7B}" type="pres">
      <dgm:prSet presAssocID="{80C2AAF9-9A70-40BE-94F1-3D80FC89E5A9}" presName="ellipse" presStyleLbl="trBgShp" presStyleIdx="0" presStyleCnt="1"/>
      <dgm:spPr/>
    </dgm:pt>
    <dgm:pt modelId="{2CFEC412-0B4D-40EC-88A2-0E85D7D92AEF}" type="pres">
      <dgm:prSet presAssocID="{80C2AAF9-9A70-40BE-94F1-3D80FC89E5A9}" presName="arrow1" presStyleLbl="fgShp" presStyleIdx="0" presStyleCnt="1"/>
      <dgm:spPr/>
    </dgm:pt>
    <dgm:pt modelId="{21EC51F4-61E3-4ABB-B6F5-911CEE879C12}" type="pres">
      <dgm:prSet presAssocID="{80C2AAF9-9A70-40BE-94F1-3D80FC89E5A9}" presName="rectangle" presStyleLbl="revTx" presStyleIdx="0" presStyleCnt="1">
        <dgm:presLayoutVars>
          <dgm:bulletEnabled val="1"/>
        </dgm:presLayoutVars>
      </dgm:prSet>
      <dgm:spPr/>
    </dgm:pt>
    <dgm:pt modelId="{776946A7-5484-4F8C-8925-C7D47EC1C1F0}" type="pres">
      <dgm:prSet presAssocID="{5AAE8FDF-C428-4D42-A277-87DCEE295F50}" presName="item1" presStyleLbl="node1" presStyleIdx="0" presStyleCnt="3">
        <dgm:presLayoutVars>
          <dgm:bulletEnabled val="1"/>
        </dgm:presLayoutVars>
      </dgm:prSet>
      <dgm:spPr/>
    </dgm:pt>
    <dgm:pt modelId="{22B0B8CE-16F4-4FDC-ADAD-D3A473F18C72}" type="pres">
      <dgm:prSet presAssocID="{4C4C8B34-1206-4424-8E2A-C9C8FC9C441B}" presName="item2" presStyleLbl="node1" presStyleIdx="1" presStyleCnt="3">
        <dgm:presLayoutVars>
          <dgm:bulletEnabled val="1"/>
        </dgm:presLayoutVars>
      </dgm:prSet>
      <dgm:spPr/>
    </dgm:pt>
    <dgm:pt modelId="{55459991-C745-47DC-A2C6-07EE74BDDC3F}" type="pres">
      <dgm:prSet presAssocID="{43278662-75E8-471F-AF7F-FCB3818C8237}" presName="item3" presStyleLbl="node1" presStyleIdx="2" presStyleCnt="3">
        <dgm:presLayoutVars>
          <dgm:bulletEnabled val="1"/>
        </dgm:presLayoutVars>
      </dgm:prSet>
      <dgm:spPr/>
    </dgm:pt>
    <dgm:pt modelId="{95FB99EC-9E8E-4D4B-99C1-0F97605B28F5}" type="pres">
      <dgm:prSet presAssocID="{80C2AAF9-9A70-40BE-94F1-3D80FC89E5A9}" presName="funnel" presStyleLbl="trAlignAcc1" presStyleIdx="0" presStyleCnt="1"/>
      <dgm:spPr/>
    </dgm:pt>
  </dgm:ptLst>
  <dgm:cxnLst>
    <dgm:cxn modelId="{C46E4600-8404-4A6A-A451-2E21C0D2B25E}" type="presOf" srcId="{43278662-75E8-471F-AF7F-FCB3818C8237}" destId="{21EC51F4-61E3-4ABB-B6F5-911CEE879C12}" srcOrd="0" destOrd="0" presId="urn:microsoft.com/office/officeart/2005/8/layout/funnel1"/>
    <dgm:cxn modelId="{04A3B107-000B-4F98-87A6-E6C76563CBFF}" srcId="{80C2AAF9-9A70-40BE-94F1-3D80FC89E5A9}" destId="{5929972D-7E33-47B9-A485-D407164CE4E7}" srcOrd="0" destOrd="0" parTransId="{FE557159-7092-4BF4-A19D-1AA09FE807B1}" sibTransId="{737E335E-DAFF-46AD-BBBE-AB98001C8CC0}"/>
    <dgm:cxn modelId="{8F23380B-A6F0-488E-8308-6CCC38513104}" srcId="{80C2AAF9-9A70-40BE-94F1-3D80FC89E5A9}" destId="{5AAE8FDF-C428-4D42-A277-87DCEE295F50}" srcOrd="1" destOrd="0" parTransId="{EC80F213-3E4A-45F9-8EBA-B97E53968E25}" sibTransId="{78EA7152-5CEE-46F6-8194-DCDE728E9977}"/>
    <dgm:cxn modelId="{0AB2AA2F-55A3-4D92-9BEE-15DE33947565}" type="presOf" srcId="{80C2AAF9-9A70-40BE-94F1-3D80FC89E5A9}" destId="{774E6451-DCED-4226-92CF-65BA29A22ECB}" srcOrd="0" destOrd="0" presId="urn:microsoft.com/office/officeart/2005/8/layout/funnel1"/>
    <dgm:cxn modelId="{01701285-75E7-404A-8524-91B101B6A56F}" type="presOf" srcId="{4C4C8B34-1206-4424-8E2A-C9C8FC9C441B}" destId="{776946A7-5484-4F8C-8925-C7D47EC1C1F0}" srcOrd="0" destOrd="0" presId="urn:microsoft.com/office/officeart/2005/8/layout/funnel1"/>
    <dgm:cxn modelId="{FFE8798C-1D37-4436-956C-FBE064543B91}" type="presOf" srcId="{5929972D-7E33-47B9-A485-D407164CE4E7}" destId="{55459991-C745-47DC-A2C6-07EE74BDDC3F}" srcOrd="0" destOrd="0" presId="urn:microsoft.com/office/officeart/2005/8/layout/funnel1"/>
    <dgm:cxn modelId="{CA2CBAAB-B4AC-4484-A328-574C80EDB9F7}" type="presOf" srcId="{5AAE8FDF-C428-4D42-A277-87DCEE295F50}" destId="{22B0B8CE-16F4-4FDC-ADAD-D3A473F18C72}" srcOrd="0" destOrd="0" presId="urn:microsoft.com/office/officeart/2005/8/layout/funnel1"/>
    <dgm:cxn modelId="{D81A64BA-6E4B-4ADB-8C6A-608CCC2E09CD}" srcId="{80C2AAF9-9A70-40BE-94F1-3D80FC89E5A9}" destId="{43278662-75E8-471F-AF7F-FCB3818C8237}" srcOrd="3" destOrd="0" parTransId="{794CBFD4-FFFF-4B27-B49C-C0DE6E449E03}" sibTransId="{7A381451-B86F-456E-B5A3-3E7698BE1732}"/>
    <dgm:cxn modelId="{9C4ACFCF-210C-4599-9D6B-BF8EE1F289C1}" srcId="{80C2AAF9-9A70-40BE-94F1-3D80FC89E5A9}" destId="{4C4C8B34-1206-4424-8E2A-C9C8FC9C441B}" srcOrd="2" destOrd="0" parTransId="{51C60F54-40D4-4B53-ABA1-9CC35170BE6B}" sibTransId="{A2350A59-702E-435A-9878-980962D925F8}"/>
    <dgm:cxn modelId="{B8E84699-BC1F-4648-8705-A8F41815A9ED}" type="presParOf" srcId="{774E6451-DCED-4226-92CF-65BA29A22ECB}" destId="{8AC2BCE7-7A7A-4E56-B3B9-31FA7C986E7B}" srcOrd="0" destOrd="0" presId="urn:microsoft.com/office/officeart/2005/8/layout/funnel1"/>
    <dgm:cxn modelId="{2DDFF513-17B3-463E-8139-9651EBD4142F}" type="presParOf" srcId="{774E6451-DCED-4226-92CF-65BA29A22ECB}" destId="{2CFEC412-0B4D-40EC-88A2-0E85D7D92AEF}" srcOrd="1" destOrd="0" presId="urn:microsoft.com/office/officeart/2005/8/layout/funnel1"/>
    <dgm:cxn modelId="{788F3C96-BA16-4D33-8F85-FB5A03BBBBCE}" type="presParOf" srcId="{774E6451-DCED-4226-92CF-65BA29A22ECB}" destId="{21EC51F4-61E3-4ABB-B6F5-911CEE879C12}" srcOrd="2" destOrd="0" presId="urn:microsoft.com/office/officeart/2005/8/layout/funnel1"/>
    <dgm:cxn modelId="{C96310B9-AD18-4D09-9DA3-A2122AC1008F}" type="presParOf" srcId="{774E6451-DCED-4226-92CF-65BA29A22ECB}" destId="{776946A7-5484-4F8C-8925-C7D47EC1C1F0}" srcOrd="3" destOrd="0" presId="urn:microsoft.com/office/officeart/2005/8/layout/funnel1"/>
    <dgm:cxn modelId="{1694E149-8E3A-4CEC-A0B7-4EB85923275E}" type="presParOf" srcId="{774E6451-DCED-4226-92CF-65BA29A22ECB}" destId="{22B0B8CE-16F4-4FDC-ADAD-D3A473F18C72}" srcOrd="4" destOrd="0" presId="urn:microsoft.com/office/officeart/2005/8/layout/funnel1"/>
    <dgm:cxn modelId="{FEAF5C41-784F-4E3F-9A2F-1D37F97801C7}" type="presParOf" srcId="{774E6451-DCED-4226-92CF-65BA29A22ECB}" destId="{55459991-C745-47DC-A2C6-07EE74BDDC3F}" srcOrd="5" destOrd="0" presId="urn:microsoft.com/office/officeart/2005/8/layout/funnel1"/>
    <dgm:cxn modelId="{DC8BDD20-8FD2-445E-9EB6-750B2CC986C2}" type="presParOf" srcId="{774E6451-DCED-4226-92CF-65BA29A22ECB}" destId="{95FB99EC-9E8E-4D4B-99C1-0F97605B28F5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6CE3EB-0C66-482F-95C7-F02B88BCAEC2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0F06B07-666B-4DD2-BC53-1336A78D51C3}">
      <dgm:prSet phldrT="[Texto]"/>
      <dgm:spPr/>
      <dgm:t>
        <a:bodyPr/>
        <a:lstStyle/>
        <a:p>
          <a:pPr algn="ctr"/>
          <a:r>
            <a:rPr lang="en-US" noProof="0" dirty="0"/>
            <a:t>Map individual KGs</a:t>
          </a:r>
        </a:p>
      </dgm:t>
    </dgm:pt>
    <dgm:pt modelId="{39538725-BC3B-4420-9A51-F279DF986615}" type="parTrans" cxnId="{B3207EFB-C2B0-456D-9E86-DBBF128C6085}">
      <dgm:prSet/>
      <dgm:spPr/>
      <dgm:t>
        <a:bodyPr/>
        <a:lstStyle/>
        <a:p>
          <a:endParaRPr lang="en-US" noProof="0" dirty="0"/>
        </a:p>
      </dgm:t>
    </dgm:pt>
    <dgm:pt modelId="{B7E59D09-53CF-47DC-9EE9-98D5F214F3AB}" type="sibTrans" cxnId="{B3207EFB-C2B0-456D-9E86-DBBF128C6085}">
      <dgm:prSet/>
      <dgm:spPr/>
      <dgm:t>
        <a:bodyPr/>
        <a:lstStyle/>
        <a:p>
          <a:endParaRPr lang="en-US" noProof="0" dirty="0"/>
        </a:p>
      </dgm:t>
    </dgm:pt>
    <dgm:pt modelId="{D98C80A1-9192-43BC-8D4B-6085F1022644}">
      <dgm:prSet phldrT="[Texto]"/>
      <dgm:spPr/>
      <dgm:t>
        <a:bodyPr/>
        <a:lstStyle/>
        <a:p>
          <a:pPr algn="ctr"/>
          <a:r>
            <a:rPr lang="en-US" noProof="0" dirty="0"/>
            <a:t>Correlate, curate, co-develop across multiple KGs</a:t>
          </a:r>
        </a:p>
      </dgm:t>
    </dgm:pt>
    <dgm:pt modelId="{5A847403-5883-4D6D-ACDC-C2E625965A3A}" type="parTrans" cxnId="{1C544DBC-E63A-4090-B81B-EC554D15ACB9}">
      <dgm:prSet/>
      <dgm:spPr/>
      <dgm:t>
        <a:bodyPr/>
        <a:lstStyle/>
        <a:p>
          <a:endParaRPr lang="en-US" noProof="0" dirty="0"/>
        </a:p>
      </dgm:t>
    </dgm:pt>
    <dgm:pt modelId="{411ED18F-4B74-4AA8-AA25-37E5BDB5ED99}" type="sibTrans" cxnId="{1C544DBC-E63A-4090-B81B-EC554D15ACB9}">
      <dgm:prSet/>
      <dgm:spPr/>
      <dgm:t>
        <a:bodyPr/>
        <a:lstStyle/>
        <a:p>
          <a:endParaRPr lang="en-US" noProof="0" dirty="0"/>
        </a:p>
      </dgm:t>
    </dgm:pt>
    <dgm:pt modelId="{D4902DB0-1F7B-4ED1-92E6-E2899429F5D4}">
      <dgm:prSet phldrT="[Texto]"/>
      <dgm:spPr/>
      <dgm:t>
        <a:bodyPr/>
        <a:lstStyle/>
        <a:p>
          <a:pPr algn="ctr"/>
          <a:r>
            <a:rPr lang="en-US" noProof="0" dirty="0"/>
            <a:t>Cross-lingual, cross-modal</a:t>
          </a:r>
        </a:p>
      </dgm:t>
    </dgm:pt>
    <dgm:pt modelId="{05F92483-3284-43F6-B093-AB11DA3B4C47}" type="parTrans" cxnId="{2F0503A0-50A2-448A-8154-E89D8362C0FD}">
      <dgm:prSet/>
      <dgm:spPr/>
      <dgm:t>
        <a:bodyPr/>
        <a:lstStyle/>
        <a:p>
          <a:endParaRPr lang="en-US" noProof="0" dirty="0"/>
        </a:p>
      </dgm:t>
    </dgm:pt>
    <dgm:pt modelId="{8B81703A-F182-4EC1-982B-1538ACFD9202}" type="sibTrans" cxnId="{2F0503A0-50A2-448A-8154-E89D8362C0FD}">
      <dgm:prSet/>
      <dgm:spPr/>
      <dgm:t>
        <a:bodyPr/>
        <a:lstStyle/>
        <a:p>
          <a:endParaRPr lang="en-US" noProof="0" dirty="0"/>
        </a:p>
      </dgm:t>
    </dgm:pt>
    <dgm:pt modelId="{AFA96D67-66DE-4837-A12E-746A6085EE1C}">
      <dgm:prSet phldrT="[Texto]" custT="1"/>
      <dgm:spPr/>
      <dgm:t>
        <a:bodyPr/>
        <a:lstStyle/>
        <a:p>
          <a:pPr algn="ctr"/>
          <a:r>
            <a:rPr lang="en-US" sz="1800" b="1" noProof="0" dirty="0">
              <a:solidFill>
                <a:srgbClr val="C00000"/>
              </a:solidFill>
            </a:rPr>
            <a:t> Assisted KG validation and refinement</a:t>
          </a:r>
          <a:endParaRPr lang="en-US" sz="1600" b="1" noProof="0" dirty="0">
            <a:solidFill>
              <a:srgbClr val="C00000"/>
            </a:solidFill>
          </a:endParaRPr>
        </a:p>
      </dgm:t>
    </dgm:pt>
    <dgm:pt modelId="{094A755C-B1AF-48BE-82A4-796BF810E846}" type="parTrans" cxnId="{92C833AB-B983-4AE7-BCAE-0E94FC804EDC}">
      <dgm:prSet/>
      <dgm:spPr/>
      <dgm:t>
        <a:bodyPr/>
        <a:lstStyle/>
        <a:p>
          <a:endParaRPr lang="en-US" noProof="0" dirty="0"/>
        </a:p>
      </dgm:t>
    </dgm:pt>
    <dgm:pt modelId="{273F8A11-C3A9-46E7-BADC-4F2E1EEC6A3A}" type="sibTrans" cxnId="{92C833AB-B983-4AE7-BCAE-0E94FC804EDC}">
      <dgm:prSet/>
      <dgm:spPr/>
      <dgm:t>
        <a:bodyPr/>
        <a:lstStyle/>
        <a:p>
          <a:endParaRPr lang="en-US" noProof="0" dirty="0"/>
        </a:p>
      </dgm:t>
    </dgm:pt>
    <dgm:pt modelId="{A7E873CA-0B94-4271-8E7D-FA615E7A5242}">
      <dgm:prSet phldrT="[Texto]"/>
      <dgm:spPr/>
      <dgm:t>
        <a:bodyPr/>
        <a:lstStyle/>
        <a:p>
          <a:endParaRPr lang="en-US" noProof="0" dirty="0"/>
        </a:p>
      </dgm:t>
    </dgm:pt>
    <dgm:pt modelId="{8417A3C3-B65A-4428-8A84-418849665F5F}" type="parTrans" cxnId="{4AB41AFB-5FC6-4118-A18A-10E84BDB980E}">
      <dgm:prSet/>
      <dgm:spPr/>
      <dgm:t>
        <a:bodyPr/>
        <a:lstStyle/>
        <a:p>
          <a:endParaRPr lang="es-ES"/>
        </a:p>
      </dgm:t>
    </dgm:pt>
    <dgm:pt modelId="{CCC6CDB6-60E2-40B4-A91F-54DD308D9829}" type="sibTrans" cxnId="{4AB41AFB-5FC6-4118-A18A-10E84BDB980E}">
      <dgm:prSet/>
      <dgm:spPr/>
      <dgm:t>
        <a:bodyPr/>
        <a:lstStyle/>
        <a:p>
          <a:endParaRPr lang="es-ES"/>
        </a:p>
      </dgm:t>
    </dgm:pt>
    <dgm:pt modelId="{F6AF2ABF-FB05-4BED-BB51-A5C849DC9295}">
      <dgm:prSet phldrT="[Texto]"/>
      <dgm:spPr/>
      <dgm:t>
        <a:bodyPr/>
        <a:lstStyle/>
        <a:p>
          <a:endParaRPr lang="en-US" noProof="0" dirty="0"/>
        </a:p>
      </dgm:t>
    </dgm:pt>
    <dgm:pt modelId="{86EB56AC-A26D-4859-8A57-ACEFD445C508}" type="parTrans" cxnId="{69652723-757B-43BD-B1B3-E705946F5652}">
      <dgm:prSet/>
      <dgm:spPr/>
      <dgm:t>
        <a:bodyPr/>
        <a:lstStyle/>
        <a:p>
          <a:endParaRPr lang="es-ES"/>
        </a:p>
      </dgm:t>
    </dgm:pt>
    <dgm:pt modelId="{7DA42C7F-96BE-492A-86D8-E35A68234EDD}" type="sibTrans" cxnId="{69652723-757B-43BD-B1B3-E705946F5652}">
      <dgm:prSet/>
      <dgm:spPr/>
      <dgm:t>
        <a:bodyPr/>
        <a:lstStyle/>
        <a:p>
          <a:endParaRPr lang="es-ES"/>
        </a:p>
      </dgm:t>
    </dgm:pt>
    <dgm:pt modelId="{ECE2D7A1-527F-41FE-AA45-8E81D66A44CA}">
      <dgm:prSet phldrT="[Texto]"/>
      <dgm:spPr/>
      <dgm:t>
        <a:bodyPr/>
        <a:lstStyle/>
        <a:p>
          <a:endParaRPr lang="en-US" noProof="0" dirty="0"/>
        </a:p>
      </dgm:t>
    </dgm:pt>
    <dgm:pt modelId="{B96C99D9-F119-4F57-8365-B18DAFEC9548}" type="parTrans" cxnId="{B6096A60-7B7E-4381-87C7-6B221E1CD682}">
      <dgm:prSet/>
      <dgm:spPr/>
      <dgm:t>
        <a:bodyPr/>
        <a:lstStyle/>
        <a:p>
          <a:endParaRPr lang="es-ES"/>
        </a:p>
      </dgm:t>
    </dgm:pt>
    <dgm:pt modelId="{5907DE99-9B5B-4460-BD7D-035E3823C5F1}" type="sibTrans" cxnId="{B6096A60-7B7E-4381-87C7-6B221E1CD682}">
      <dgm:prSet/>
      <dgm:spPr/>
      <dgm:t>
        <a:bodyPr/>
        <a:lstStyle/>
        <a:p>
          <a:endParaRPr lang="es-ES"/>
        </a:p>
      </dgm:t>
    </dgm:pt>
    <dgm:pt modelId="{38BB05EB-3A5C-48F0-8F42-96CAC54CAE45}" type="pres">
      <dgm:prSet presAssocID="{A36CE3EB-0C66-482F-95C7-F02B88BCAEC2}" presName="Name0" presStyleCnt="0">
        <dgm:presLayoutVars>
          <dgm:dir/>
        </dgm:presLayoutVars>
      </dgm:prSet>
      <dgm:spPr/>
    </dgm:pt>
    <dgm:pt modelId="{F859D13D-3729-485A-9A79-A7F117662ED2}" type="pres">
      <dgm:prSet presAssocID="{B0F06B07-666B-4DD2-BC53-1336A78D51C3}" presName="parComposite" presStyleCnt="0"/>
      <dgm:spPr/>
    </dgm:pt>
    <dgm:pt modelId="{B6A21589-47E7-4678-B29F-333AFA615B6D}" type="pres">
      <dgm:prSet presAssocID="{B0F06B07-666B-4DD2-BC53-1336A78D51C3}" presName="parBigCircle" presStyleLbl="node0" presStyleIdx="0" presStyleCnt="4"/>
      <dgm:spPr/>
    </dgm:pt>
    <dgm:pt modelId="{206400FA-472B-4AD4-A10A-785B4BA56338}" type="pres">
      <dgm:prSet presAssocID="{B0F06B07-666B-4DD2-BC53-1336A78D51C3}" presName="parTx" presStyleLbl="revTx" presStyleIdx="0" presStyleCnt="10" custAng="3900000" custLinFactNeighborX="-39680" custLinFactNeighborY="13945"/>
      <dgm:spPr/>
    </dgm:pt>
    <dgm:pt modelId="{2E618354-6777-45E8-81C4-752377993482}" type="pres">
      <dgm:prSet presAssocID="{B0F06B07-666B-4DD2-BC53-1336A78D51C3}" presName="bSpace" presStyleCnt="0"/>
      <dgm:spPr/>
    </dgm:pt>
    <dgm:pt modelId="{C5BE58FB-82F2-4EB2-88F3-28FCC52BD711}" type="pres">
      <dgm:prSet presAssocID="{B0F06B07-666B-4DD2-BC53-1336A78D51C3}" presName="parBackupNorm" presStyleCnt="0"/>
      <dgm:spPr/>
    </dgm:pt>
    <dgm:pt modelId="{EF6C2726-A482-4F2E-9C23-B836CFD78517}" type="pres">
      <dgm:prSet presAssocID="{B7E59D09-53CF-47DC-9EE9-98D5F214F3AB}" presName="parSpace" presStyleCnt="0"/>
      <dgm:spPr/>
    </dgm:pt>
    <dgm:pt modelId="{D837A21E-DB10-4DBC-BC5D-2741C97B7145}" type="pres">
      <dgm:prSet presAssocID="{F6AF2ABF-FB05-4BED-BB51-A5C849DC9295}" presName="desBackupLeftNorm" presStyleCnt="0"/>
      <dgm:spPr/>
    </dgm:pt>
    <dgm:pt modelId="{27CF635E-BBEC-4C00-90EC-E6596B5BBD97}" type="pres">
      <dgm:prSet presAssocID="{F6AF2ABF-FB05-4BED-BB51-A5C849DC9295}" presName="desComposite" presStyleCnt="0"/>
      <dgm:spPr/>
    </dgm:pt>
    <dgm:pt modelId="{3C15246D-11E7-44E1-B3A1-CC8672450E58}" type="pres">
      <dgm:prSet presAssocID="{F6AF2ABF-FB05-4BED-BB51-A5C849DC9295}" presName="desCircle" presStyleLbl="node1" presStyleIdx="0" presStyleCnt="3"/>
      <dgm:spPr/>
    </dgm:pt>
    <dgm:pt modelId="{2C2A970F-73C2-4084-8F6C-781A7E496F53}" type="pres">
      <dgm:prSet presAssocID="{F6AF2ABF-FB05-4BED-BB51-A5C849DC9295}" presName="chTx" presStyleLbl="revTx" presStyleIdx="1" presStyleCnt="10"/>
      <dgm:spPr/>
    </dgm:pt>
    <dgm:pt modelId="{4B713123-CC90-4516-806C-C1B421B429A1}" type="pres">
      <dgm:prSet presAssocID="{F6AF2ABF-FB05-4BED-BB51-A5C849DC9295}" presName="desTx" presStyleLbl="revTx" presStyleIdx="2" presStyleCnt="10">
        <dgm:presLayoutVars>
          <dgm:bulletEnabled val="1"/>
        </dgm:presLayoutVars>
      </dgm:prSet>
      <dgm:spPr/>
    </dgm:pt>
    <dgm:pt modelId="{02D23513-499C-4FA9-866B-1D18A58EF6B3}" type="pres">
      <dgm:prSet presAssocID="{F6AF2ABF-FB05-4BED-BB51-A5C849DC9295}" presName="desBackupRightNorm" presStyleCnt="0"/>
      <dgm:spPr/>
    </dgm:pt>
    <dgm:pt modelId="{6653E483-F0E9-44B4-A880-99621694AC12}" type="pres">
      <dgm:prSet presAssocID="{7DA42C7F-96BE-492A-86D8-E35A68234EDD}" presName="desSpace" presStyleCnt="0"/>
      <dgm:spPr/>
    </dgm:pt>
    <dgm:pt modelId="{5D1B43C2-9BB5-4C08-A1AE-721265106FF8}" type="pres">
      <dgm:prSet presAssocID="{D98C80A1-9192-43BC-8D4B-6085F1022644}" presName="parComposite" presStyleCnt="0"/>
      <dgm:spPr/>
    </dgm:pt>
    <dgm:pt modelId="{032E2924-DF97-4FDC-B2B5-42997C638638}" type="pres">
      <dgm:prSet presAssocID="{D98C80A1-9192-43BC-8D4B-6085F1022644}" presName="parBigCircle" presStyleLbl="node0" presStyleIdx="1" presStyleCnt="4"/>
      <dgm:spPr/>
    </dgm:pt>
    <dgm:pt modelId="{118C8049-3F10-42A8-91E0-488A2516DE8E}" type="pres">
      <dgm:prSet presAssocID="{D98C80A1-9192-43BC-8D4B-6085F1022644}" presName="parTx" presStyleLbl="revTx" presStyleIdx="3" presStyleCnt="10" custAng="3900000" custLinFactNeighborX="-41847" custLinFactNeighborY="13945"/>
      <dgm:spPr/>
    </dgm:pt>
    <dgm:pt modelId="{CC185C36-C9F7-4031-B68E-887EE0445138}" type="pres">
      <dgm:prSet presAssocID="{D98C80A1-9192-43BC-8D4B-6085F1022644}" presName="bSpace" presStyleCnt="0"/>
      <dgm:spPr/>
    </dgm:pt>
    <dgm:pt modelId="{E01F8E54-28D5-4E7B-8511-AD2D1D72CB9A}" type="pres">
      <dgm:prSet presAssocID="{D98C80A1-9192-43BC-8D4B-6085F1022644}" presName="parBackupNorm" presStyleCnt="0"/>
      <dgm:spPr/>
    </dgm:pt>
    <dgm:pt modelId="{643A09ED-FF58-4C6F-99DE-0DD66E0170ED}" type="pres">
      <dgm:prSet presAssocID="{411ED18F-4B74-4AA8-AA25-37E5BDB5ED99}" presName="parSpace" presStyleCnt="0"/>
      <dgm:spPr/>
    </dgm:pt>
    <dgm:pt modelId="{6B4D8040-2FA8-4434-B2B4-A6205A18089F}" type="pres">
      <dgm:prSet presAssocID="{ECE2D7A1-527F-41FE-AA45-8E81D66A44CA}" presName="desBackupLeftNorm" presStyleCnt="0"/>
      <dgm:spPr/>
    </dgm:pt>
    <dgm:pt modelId="{2BC92259-7376-43FC-85A8-ECBC3C63AE53}" type="pres">
      <dgm:prSet presAssocID="{ECE2D7A1-527F-41FE-AA45-8E81D66A44CA}" presName="desComposite" presStyleCnt="0"/>
      <dgm:spPr/>
    </dgm:pt>
    <dgm:pt modelId="{5F9DA657-C59E-4447-8765-9CEEC94D5E5E}" type="pres">
      <dgm:prSet presAssocID="{ECE2D7A1-527F-41FE-AA45-8E81D66A44CA}" presName="desCircle" presStyleLbl="node1" presStyleIdx="1" presStyleCnt="3"/>
      <dgm:spPr/>
    </dgm:pt>
    <dgm:pt modelId="{6C01577A-A9A5-4059-9284-E4BC29A3C7EB}" type="pres">
      <dgm:prSet presAssocID="{ECE2D7A1-527F-41FE-AA45-8E81D66A44CA}" presName="chTx" presStyleLbl="revTx" presStyleIdx="4" presStyleCnt="10"/>
      <dgm:spPr/>
    </dgm:pt>
    <dgm:pt modelId="{7BE0E555-71D0-492E-AE44-1C1D5B12FB5A}" type="pres">
      <dgm:prSet presAssocID="{ECE2D7A1-527F-41FE-AA45-8E81D66A44CA}" presName="desTx" presStyleLbl="revTx" presStyleIdx="5" presStyleCnt="10">
        <dgm:presLayoutVars>
          <dgm:bulletEnabled val="1"/>
        </dgm:presLayoutVars>
      </dgm:prSet>
      <dgm:spPr/>
    </dgm:pt>
    <dgm:pt modelId="{5A7DD1C5-67CF-4576-AD11-73F4352BED83}" type="pres">
      <dgm:prSet presAssocID="{ECE2D7A1-527F-41FE-AA45-8E81D66A44CA}" presName="desBackupRightNorm" presStyleCnt="0"/>
      <dgm:spPr/>
    </dgm:pt>
    <dgm:pt modelId="{D05067CB-4DD0-413D-AAB4-A942E033A623}" type="pres">
      <dgm:prSet presAssocID="{5907DE99-9B5B-4460-BD7D-035E3823C5F1}" presName="desSpace" presStyleCnt="0"/>
      <dgm:spPr/>
    </dgm:pt>
    <dgm:pt modelId="{ABC60EC0-82C6-4DCB-B6E0-9CDD642C4CDF}" type="pres">
      <dgm:prSet presAssocID="{D4902DB0-1F7B-4ED1-92E6-E2899429F5D4}" presName="parComposite" presStyleCnt="0"/>
      <dgm:spPr/>
    </dgm:pt>
    <dgm:pt modelId="{A081A993-354C-4BA0-B27D-391AD78C6503}" type="pres">
      <dgm:prSet presAssocID="{D4902DB0-1F7B-4ED1-92E6-E2899429F5D4}" presName="parBigCircle" presStyleLbl="node0" presStyleIdx="2" presStyleCnt="4"/>
      <dgm:spPr/>
    </dgm:pt>
    <dgm:pt modelId="{A8D43356-8586-4185-B1D5-338122E58E41}" type="pres">
      <dgm:prSet presAssocID="{D4902DB0-1F7B-4ED1-92E6-E2899429F5D4}" presName="parTx" presStyleLbl="revTx" presStyleIdx="6" presStyleCnt="10" custAng="3900000" custLinFactNeighborX="-44013" custLinFactNeighborY="13945"/>
      <dgm:spPr/>
    </dgm:pt>
    <dgm:pt modelId="{13E45464-425F-438D-BB70-9FE243DDC669}" type="pres">
      <dgm:prSet presAssocID="{D4902DB0-1F7B-4ED1-92E6-E2899429F5D4}" presName="bSpace" presStyleCnt="0"/>
      <dgm:spPr/>
    </dgm:pt>
    <dgm:pt modelId="{2BECDE87-08F3-4C45-AC9C-E8DEF2C1817E}" type="pres">
      <dgm:prSet presAssocID="{D4902DB0-1F7B-4ED1-92E6-E2899429F5D4}" presName="parBackupNorm" presStyleCnt="0"/>
      <dgm:spPr/>
    </dgm:pt>
    <dgm:pt modelId="{2E03D8A3-9AC3-4E89-9C08-E5DF7A843B4C}" type="pres">
      <dgm:prSet presAssocID="{8B81703A-F182-4EC1-982B-1538ACFD9202}" presName="parSpace" presStyleCnt="0"/>
      <dgm:spPr/>
    </dgm:pt>
    <dgm:pt modelId="{EB4085A2-5D8D-4C74-A158-52E8C42BDED1}" type="pres">
      <dgm:prSet presAssocID="{A7E873CA-0B94-4271-8E7D-FA615E7A5242}" presName="desBackupLeftNorm" presStyleCnt="0"/>
      <dgm:spPr/>
    </dgm:pt>
    <dgm:pt modelId="{6839F2D4-5CA6-4DDF-9086-313EBC5C896C}" type="pres">
      <dgm:prSet presAssocID="{A7E873CA-0B94-4271-8E7D-FA615E7A5242}" presName="desComposite" presStyleCnt="0"/>
      <dgm:spPr/>
    </dgm:pt>
    <dgm:pt modelId="{44E9BBCF-8803-4FB4-9FE5-D28839104B6D}" type="pres">
      <dgm:prSet presAssocID="{A7E873CA-0B94-4271-8E7D-FA615E7A5242}" presName="desCircle" presStyleLbl="node1" presStyleIdx="2" presStyleCnt="3"/>
      <dgm:spPr/>
    </dgm:pt>
    <dgm:pt modelId="{C145F9A3-9E6B-4148-9FA1-769003E11057}" type="pres">
      <dgm:prSet presAssocID="{A7E873CA-0B94-4271-8E7D-FA615E7A5242}" presName="chTx" presStyleLbl="revTx" presStyleIdx="7" presStyleCnt="10"/>
      <dgm:spPr/>
    </dgm:pt>
    <dgm:pt modelId="{34C715F8-7FC3-43B4-9CE6-589234C13453}" type="pres">
      <dgm:prSet presAssocID="{A7E873CA-0B94-4271-8E7D-FA615E7A5242}" presName="desTx" presStyleLbl="revTx" presStyleIdx="8" presStyleCnt="10">
        <dgm:presLayoutVars>
          <dgm:bulletEnabled val="1"/>
        </dgm:presLayoutVars>
      </dgm:prSet>
      <dgm:spPr/>
    </dgm:pt>
    <dgm:pt modelId="{6CEBE8A3-35E0-4F54-91A0-C55C343A8F48}" type="pres">
      <dgm:prSet presAssocID="{A7E873CA-0B94-4271-8E7D-FA615E7A5242}" presName="desBackupRightNorm" presStyleCnt="0"/>
      <dgm:spPr/>
    </dgm:pt>
    <dgm:pt modelId="{7E5357B3-3068-4B11-86DA-598FB082660F}" type="pres">
      <dgm:prSet presAssocID="{CCC6CDB6-60E2-40B4-A91F-54DD308D9829}" presName="desSpace" presStyleCnt="0"/>
      <dgm:spPr/>
    </dgm:pt>
    <dgm:pt modelId="{57D367C1-25CC-4BF3-9FB6-54C25E36E8C4}" type="pres">
      <dgm:prSet presAssocID="{AFA96D67-66DE-4837-A12E-746A6085EE1C}" presName="parComposite" presStyleCnt="0"/>
      <dgm:spPr/>
    </dgm:pt>
    <dgm:pt modelId="{00A9B2AA-7B9E-42CE-8D65-E2D27C740C00}" type="pres">
      <dgm:prSet presAssocID="{AFA96D67-66DE-4837-A12E-746A6085EE1C}" presName="parBigCircle" presStyleLbl="node0" presStyleIdx="3" presStyleCnt="4"/>
      <dgm:spPr>
        <a:solidFill>
          <a:srgbClr val="C00000"/>
        </a:solidFill>
      </dgm:spPr>
    </dgm:pt>
    <dgm:pt modelId="{937D2967-293A-4935-BAA9-F668739D3BB0}" type="pres">
      <dgm:prSet presAssocID="{AFA96D67-66DE-4837-A12E-746A6085EE1C}" presName="parTx" presStyleLbl="revTx" presStyleIdx="9" presStyleCnt="10" custAng="3900000" custScaleY="157027" custLinFactNeighborX="-46425" custLinFactNeighborY="7191"/>
      <dgm:spPr/>
    </dgm:pt>
    <dgm:pt modelId="{1D24EC50-09DD-4078-A6B3-47DC29B83312}" type="pres">
      <dgm:prSet presAssocID="{AFA96D67-66DE-4837-A12E-746A6085EE1C}" presName="bSpace" presStyleCnt="0"/>
      <dgm:spPr/>
    </dgm:pt>
    <dgm:pt modelId="{E2E1FE49-9672-4BF7-BB20-E4CA3223E4E6}" type="pres">
      <dgm:prSet presAssocID="{AFA96D67-66DE-4837-A12E-746A6085EE1C}" presName="parBackupNorm" presStyleCnt="0"/>
      <dgm:spPr/>
    </dgm:pt>
    <dgm:pt modelId="{1598C93F-B34A-47CC-BDA6-FA72CFD1BEB6}" type="pres">
      <dgm:prSet presAssocID="{273F8A11-C3A9-46E7-BADC-4F2E1EEC6A3A}" presName="parSpace" presStyleCnt="0"/>
      <dgm:spPr/>
    </dgm:pt>
  </dgm:ptLst>
  <dgm:cxnLst>
    <dgm:cxn modelId="{88D34A04-306A-4098-940C-D272213A655A}" type="presOf" srcId="{D98C80A1-9192-43BC-8D4B-6085F1022644}" destId="{118C8049-3F10-42A8-91E0-488A2516DE8E}" srcOrd="0" destOrd="0" presId="urn:microsoft.com/office/officeart/2008/layout/CircleAccentTimeline"/>
    <dgm:cxn modelId="{69652723-757B-43BD-B1B3-E705946F5652}" srcId="{B0F06B07-666B-4DD2-BC53-1336A78D51C3}" destId="{F6AF2ABF-FB05-4BED-BB51-A5C849DC9295}" srcOrd="0" destOrd="0" parTransId="{86EB56AC-A26D-4859-8A57-ACEFD445C508}" sibTransId="{7DA42C7F-96BE-492A-86D8-E35A68234EDD}"/>
    <dgm:cxn modelId="{475DE525-42ED-4E5B-97D5-56DF0636DBB9}" type="presOf" srcId="{B0F06B07-666B-4DD2-BC53-1336A78D51C3}" destId="{206400FA-472B-4AD4-A10A-785B4BA56338}" srcOrd="0" destOrd="0" presId="urn:microsoft.com/office/officeart/2008/layout/CircleAccentTimeline"/>
    <dgm:cxn modelId="{D724022E-0047-4D6E-B230-AC3283CB2D05}" type="presOf" srcId="{ECE2D7A1-527F-41FE-AA45-8E81D66A44CA}" destId="{6C01577A-A9A5-4059-9284-E4BC29A3C7EB}" srcOrd="0" destOrd="0" presId="urn:microsoft.com/office/officeart/2008/layout/CircleAccentTimeline"/>
    <dgm:cxn modelId="{B6096A60-7B7E-4381-87C7-6B221E1CD682}" srcId="{D98C80A1-9192-43BC-8D4B-6085F1022644}" destId="{ECE2D7A1-527F-41FE-AA45-8E81D66A44CA}" srcOrd="0" destOrd="0" parTransId="{B96C99D9-F119-4F57-8365-B18DAFEC9548}" sibTransId="{5907DE99-9B5B-4460-BD7D-035E3823C5F1}"/>
    <dgm:cxn modelId="{B3F80187-900E-4246-A60F-9DE6FFD7E0A7}" type="presOf" srcId="{A36CE3EB-0C66-482F-95C7-F02B88BCAEC2}" destId="{38BB05EB-3A5C-48F0-8F42-96CAC54CAE45}" srcOrd="0" destOrd="0" presId="urn:microsoft.com/office/officeart/2008/layout/CircleAccentTimeline"/>
    <dgm:cxn modelId="{69CE4E97-4051-4045-B16F-EE578BC9F59D}" type="presOf" srcId="{F6AF2ABF-FB05-4BED-BB51-A5C849DC9295}" destId="{2C2A970F-73C2-4084-8F6C-781A7E496F53}" srcOrd="0" destOrd="0" presId="urn:microsoft.com/office/officeart/2008/layout/CircleAccentTimeline"/>
    <dgm:cxn modelId="{2F0503A0-50A2-448A-8154-E89D8362C0FD}" srcId="{A36CE3EB-0C66-482F-95C7-F02B88BCAEC2}" destId="{D4902DB0-1F7B-4ED1-92E6-E2899429F5D4}" srcOrd="2" destOrd="0" parTransId="{05F92483-3284-43F6-B093-AB11DA3B4C47}" sibTransId="{8B81703A-F182-4EC1-982B-1538ACFD9202}"/>
    <dgm:cxn modelId="{92C833AB-B983-4AE7-BCAE-0E94FC804EDC}" srcId="{A36CE3EB-0C66-482F-95C7-F02B88BCAEC2}" destId="{AFA96D67-66DE-4837-A12E-746A6085EE1C}" srcOrd="3" destOrd="0" parTransId="{094A755C-B1AF-48BE-82A4-796BF810E846}" sibTransId="{273F8A11-C3A9-46E7-BADC-4F2E1EEC6A3A}"/>
    <dgm:cxn modelId="{1C544DBC-E63A-4090-B81B-EC554D15ACB9}" srcId="{A36CE3EB-0C66-482F-95C7-F02B88BCAEC2}" destId="{D98C80A1-9192-43BC-8D4B-6085F1022644}" srcOrd="1" destOrd="0" parTransId="{5A847403-5883-4D6D-ACDC-C2E625965A3A}" sibTransId="{411ED18F-4B74-4AA8-AA25-37E5BDB5ED99}"/>
    <dgm:cxn modelId="{5E1CA1C7-99E4-4527-8099-54A482CD9309}" type="presOf" srcId="{AFA96D67-66DE-4837-A12E-746A6085EE1C}" destId="{937D2967-293A-4935-BAA9-F668739D3BB0}" srcOrd="0" destOrd="0" presId="urn:microsoft.com/office/officeart/2008/layout/CircleAccentTimeline"/>
    <dgm:cxn modelId="{C7102DCA-7A9B-4232-AB18-B96E60C9589A}" type="presOf" srcId="{A7E873CA-0B94-4271-8E7D-FA615E7A5242}" destId="{C145F9A3-9E6B-4148-9FA1-769003E11057}" srcOrd="0" destOrd="0" presId="urn:microsoft.com/office/officeart/2008/layout/CircleAccentTimeline"/>
    <dgm:cxn modelId="{5BA7F0DC-5F98-4FE7-B776-3D326F3717CF}" type="presOf" srcId="{D4902DB0-1F7B-4ED1-92E6-E2899429F5D4}" destId="{A8D43356-8586-4185-B1D5-338122E58E41}" srcOrd="0" destOrd="0" presId="urn:microsoft.com/office/officeart/2008/layout/CircleAccentTimeline"/>
    <dgm:cxn modelId="{4AB41AFB-5FC6-4118-A18A-10E84BDB980E}" srcId="{D4902DB0-1F7B-4ED1-92E6-E2899429F5D4}" destId="{A7E873CA-0B94-4271-8E7D-FA615E7A5242}" srcOrd="0" destOrd="0" parTransId="{8417A3C3-B65A-4428-8A84-418849665F5F}" sibTransId="{CCC6CDB6-60E2-40B4-A91F-54DD308D9829}"/>
    <dgm:cxn modelId="{B3207EFB-C2B0-456D-9E86-DBBF128C6085}" srcId="{A36CE3EB-0C66-482F-95C7-F02B88BCAEC2}" destId="{B0F06B07-666B-4DD2-BC53-1336A78D51C3}" srcOrd="0" destOrd="0" parTransId="{39538725-BC3B-4420-9A51-F279DF986615}" sibTransId="{B7E59D09-53CF-47DC-9EE9-98D5F214F3AB}"/>
    <dgm:cxn modelId="{FB7D84B7-25F8-4149-8CCD-CDE176D3F495}" type="presParOf" srcId="{38BB05EB-3A5C-48F0-8F42-96CAC54CAE45}" destId="{F859D13D-3729-485A-9A79-A7F117662ED2}" srcOrd="0" destOrd="0" presId="urn:microsoft.com/office/officeart/2008/layout/CircleAccentTimeline"/>
    <dgm:cxn modelId="{C62ED43A-3173-4F15-9508-C7E1F7A279F5}" type="presParOf" srcId="{F859D13D-3729-485A-9A79-A7F117662ED2}" destId="{B6A21589-47E7-4678-B29F-333AFA615B6D}" srcOrd="0" destOrd="0" presId="urn:microsoft.com/office/officeart/2008/layout/CircleAccentTimeline"/>
    <dgm:cxn modelId="{3CC4BB13-6D7E-4FCC-AFE5-8A1517FB9318}" type="presParOf" srcId="{F859D13D-3729-485A-9A79-A7F117662ED2}" destId="{206400FA-472B-4AD4-A10A-785B4BA56338}" srcOrd="1" destOrd="0" presId="urn:microsoft.com/office/officeart/2008/layout/CircleAccentTimeline"/>
    <dgm:cxn modelId="{DCA13FB6-B075-4A93-A7C9-7A3FDD7EC9D8}" type="presParOf" srcId="{F859D13D-3729-485A-9A79-A7F117662ED2}" destId="{2E618354-6777-45E8-81C4-752377993482}" srcOrd="2" destOrd="0" presId="urn:microsoft.com/office/officeart/2008/layout/CircleAccentTimeline"/>
    <dgm:cxn modelId="{FED554C4-A182-40A6-A921-C6A913F237CE}" type="presParOf" srcId="{38BB05EB-3A5C-48F0-8F42-96CAC54CAE45}" destId="{C5BE58FB-82F2-4EB2-88F3-28FCC52BD711}" srcOrd="1" destOrd="0" presId="urn:microsoft.com/office/officeart/2008/layout/CircleAccentTimeline"/>
    <dgm:cxn modelId="{FDD500D2-8122-4283-A268-6566CC104DD9}" type="presParOf" srcId="{38BB05EB-3A5C-48F0-8F42-96CAC54CAE45}" destId="{EF6C2726-A482-4F2E-9C23-B836CFD78517}" srcOrd="2" destOrd="0" presId="urn:microsoft.com/office/officeart/2008/layout/CircleAccentTimeline"/>
    <dgm:cxn modelId="{C4EFC4AB-BDDF-43E0-B38F-E0B685F2AC02}" type="presParOf" srcId="{38BB05EB-3A5C-48F0-8F42-96CAC54CAE45}" destId="{D837A21E-DB10-4DBC-BC5D-2741C97B7145}" srcOrd="3" destOrd="0" presId="urn:microsoft.com/office/officeart/2008/layout/CircleAccentTimeline"/>
    <dgm:cxn modelId="{C80402E1-2A95-42FC-8287-36FD268FD240}" type="presParOf" srcId="{38BB05EB-3A5C-48F0-8F42-96CAC54CAE45}" destId="{27CF635E-BBEC-4C00-90EC-E6596B5BBD97}" srcOrd="4" destOrd="0" presId="urn:microsoft.com/office/officeart/2008/layout/CircleAccentTimeline"/>
    <dgm:cxn modelId="{3D41F411-439A-421D-A8C8-91E07A5BE1F6}" type="presParOf" srcId="{27CF635E-BBEC-4C00-90EC-E6596B5BBD97}" destId="{3C15246D-11E7-44E1-B3A1-CC8672450E58}" srcOrd="0" destOrd="0" presId="urn:microsoft.com/office/officeart/2008/layout/CircleAccentTimeline"/>
    <dgm:cxn modelId="{CF06F845-3D2D-41B4-8967-FF03E7726AA8}" type="presParOf" srcId="{27CF635E-BBEC-4C00-90EC-E6596B5BBD97}" destId="{2C2A970F-73C2-4084-8F6C-781A7E496F53}" srcOrd="1" destOrd="0" presId="urn:microsoft.com/office/officeart/2008/layout/CircleAccentTimeline"/>
    <dgm:cxn modelId="{7D60AB19-0246-4FD7-BDC7-81AB1787AC38}" type="presParOf" srcId="{27CF635E-BBEC-4C00-90EC-E6596B5BBD97}" destId="{4B713123-CC90-4516-806C-C1B421B429A1}" srcOrd="2" destOrd="0" presId="urn:microsoft.com/office/officeart/2008/layout/CircleAccentTimeline"/>
    <dgm:cxn modelId="{C139B110-D6F7-45EE-BD6D-3FD5334A7FC3}" type="presParOf" srcId="{38BB05EB-3A5C-48F0-8F42-96CAC54CAE45}" destId="{02D23513-499C-4FA9-866B-1D18A58EF6B3}" srcOrd="5" destOrd="0" presId="urn:microsoft.com/office/officeart/2008/layout/CircleAccentTimeline"/>
    <dgm:cxn modelId="{81F0CD2F-97E4-4EFA-AC13-4EC1B4288910}" type="presParOf" srcId="{38BB05EB-3A5C-48F0-8F42-96CAC54CAE45}" destId="{6653E483-F0E9-44B4-A880-99621694AC12}" srcOrd="6" destOrd="0" presId="urn:microsoft.com/office/officeart/2008/layout/CircleAccentTimeline"/>
    <dgm:cxn modelId="{8116F441-C419-4624-9E30-3A284A2EF965}" type="presParOf" srcId="{38BB05EB-3A5C-48F0-8F42-96CAC54CAE45}" destId="{5D1B43C2-9BB5-4C08-A1AE-721265106FF8}" srcOrd="7" destOrd="0" presId="urn:microsoft.com/office/officeart/2008/layout/CircleAccentTimeline"/>
    <dgm:cxn modelId="{BC34B35A-1AE3-4169-84B7-05CD0624C334}" type="presParOf" srcId="{5D1B43C2-9BB5-4C08-A1AE-721265106FF8}" destId="{032E2924-DF97-4FDC-B2B5-42997C638638}" srcOrd="0" destOrd="0" presId="urn:microsoft.com/office/officeart/2008/layout/CircleAccentTimeline"/>
    <dgm:cxn modelId="{6436A2FA-9166-4D08-8B65-95C009FA9E61}" type="presParOf" srcId="{5D1B43C2-9BB5-4C08-A1AE-721265106FF8}" destId="{118C8049-3F10-42A8-91E0-488A2516DE8E}" srcOrd="1" destOrd="0" presId="urn:microsoft.com/office/officeart/2008/layout/CircleAccentTimeline"/>
    <dgm:cxn modelId="{46734DB9-8F0F-435E-9EEE-44FD6A131BD4}" type="presParOf" srcId="{5D1B43C2-9BB5-4C08-A1AE-721265106FF8}" destId="{CC185C36-C9F7-4031-B68E-887EE0445138}" srcOrd="2" destOrd="0" presId="urn:microsoft.com/office/officeart/2008/layout/CircleAccentTimeline"/>
    <dgm:cxn modelId="{2F354082-93FF-4866-B781-21FF2355590A}" type="presParOf" srcId="{38BB05EB-3A5C-48F0-8F42-96CAC54CAE45}" destId="{E01F8E54-28D5-4E7B-8511-AD2D1D72CB9A}" srcOrd="8" destOrd="0" presId="urn:microsoft.com/office/officeart/2008/layout/CircleAccentTimeline"/>
    <dgm:cxn modelId="{70F8E9C4-C36C-4323-822C-BA4790710D4B}" type="presParOf" srcId="{38BB05EB-3A5C-48F0-8F42-96CAC54CAE45}" destId="{643A09ED-FF58-4C6F-99DE-0DD66E0170ED}" srcOrd="9" destOrd="0" presId="urn:microsoft.com/office/officeart/2008/layout/CircleAccentTimeline"/>
    <dgm:cxn modelId="{91FBC57F-7282-474B-9253-1BF9495D7D1C}" type="presParOf" srcId="{38BB05EB-3A5C-48F0-8F42-96CAC54CAE45}" destId="{6B4D8040-2FA8-4434-B2B4-A6205A18089F}" srcOrd="10" destOrd="0" presId="urn:microsoft.com/office/officeart/2008/layout/CircleAccentTimeline"/>
    <dgm:cxn modelId="{5D148017-C64B-425C-8581-A75EF82B0A76}" type="presParOf" srcId="{38BB05EB-3A5C-48F0-8F42-96CAC54CAE45}" destId="{2BC92259-7376-43FC-85A8-ECBC3C63AE53}" srcOrd="11" destOrd="0" presId="urn:microsoft.com/office/officeart/2008/layout/CircleAccentTimeline"/>
    <dgm:cxn modelId="{874604EB-0AE7-4A03-8BDC-1E4DA809DE2C}" type="presParOf" srcId="{2BC92259-7376-43FC-85A8-ECBC3C63AE53}" destId="{5F9DA657-C59E-4447-8765-9CEEC94D5E5E}" srcOrd="0" destOrd="0" presId="urn:microsoft.com/office/officeart/2008/layout/CircleAccentTimeline"/>
    <dgm:cxn modelId="{D9D51E04-DD69-4B03-AD21-6A6CDA028715}" type="presParOf" srcId="{2BC92259-7376-43FC-85A8-ECBC3C63AE53}" destId="{6C01577A-A9A5-4059-9284-E4BC29A3C7EB}" srcOrd="1" destOrd="0" presId="urn:microsoft.com/office/officeart/2008/layout/CircleAccentTimeline"/>
    <dgm:cxn modelId="{B6CE5491-C587-42B1-9AFF-D2AA46E99A12}" type="presParOf" srcId="{2BC92259-7376-43FC-85A8-ECBC3C63AE53}" destId="{7BE0E555-71D0-492E-AE44-1C1D5B12FB5A}" srcOrd="2" destOrd="0" presId="urn:microsoft.com/office/officeart/2008/layout/CircleAccentTimeline"/>
    <dgm:cxn modelId="{CC441F56-A153-4312-BC21-942ABB006FBB}" type="presParOf" srcId="{38BB05EB-3A5C-48F0-8F42-96CAC54CAE45}" destId="{5A7DD1C5-67CF-4576-AD11-73F4352BED83}" srcOrd="12" destOrd="0" presId="urn:microsoft.com/office/officeart/2008/layout/CircleAccentTimeline"/>
    <dgm:cxn modelId="{203746FA-7264-4F11-86A7-B5DDCE503967}" type="presParOf" srcId="{38BB05EB-3A5C-48F0-8F42-96CAC54CAE45}" destId="{D05067CB-4DD0-413D-AAB4-A942E033A623}" srcOrd="13" destOrd="0" presId="urn:microsoft.com/office/officeart/2008/layout/CircleAccentTimeline"/>
    <dgm:cxn modelId="{C24B42D4-A607-4801-B6D0-FE9E65FFD31A}" type="presParOf" srcId="{38BB05EB-3A5C-48F0-8F42-96CAC54CAE45}" destId="{ABC60EC0-82C6-4DCB-B6E0-9CDD642C4CDF}" srcOrd="14" destOrd="0" presId="urn:microsoft.com/office/officeart/2008/layout/CircleAccentTimeline"/>
    <dgm:cxn modelId="{35BD42AC-C8B0-4C70-B73F-E52DD5C82470}" type="presParOf" srcId="{ABC60EC0-82C6-4DCB-B6E0-9CDD642C4CDF}" destId="{A081A993-354C-4BA0-B27D-391AD78C6503}" srcOrd="0" destOrd="0" presId="urn:microsoft.com/office/officeart/2008/layout/CircleAccentTimeline"/>
    <dgm:cxn modelId="{5B9B8133-8161-44D1-86EE-AF19BB25CB2B}" type="presParOf" srcId="{ABC60EC0-82C6-4DCB-B6E0-9CDD642C4CDF}" destId="{A8D43356-8586-4185-B1D5-338122E58E41}" srcOrd="1" destOrd="0" presId="urn:microsoft.com/office/officeart/2008/layout/CircleAccentTimeline"/>
    <dgm:cxn modelId="{9134528C-4512-4FCF-A8A4-E7FB2F5583F2}" type="presParOf" srcId="{ABC60EC0-82C6-4DCB-B6E0-9CDD642C4CDF}" destId="{13E45464-425F-438D-BB70-9FE243DDC669}" srcOrd="2" destOrd="0" presId="urn:microsoft.com/office/officeart/2008/layout/CircleAccentTimeline"/>
    <dgm:cxn modelId="{0793A586-C39C-46B6-BC6A-E2A9EEFFD6A0}" type="presParOf" srcId="{38BB05EB-3A5C-48F0-8F42-96CAC54CAE45}" destId="{2BECDE87-08F3-4C45-AC9C-E8DEF2C1817E}" srcOrd="15" destOrd="0" presId="urn:microsoft.com/office/officeart/2008/layout/CircleAccentTimeline"/>
    <dgm:cxn modelId="{969C8C69-2452-447B-A348-EACBA742E2F6}" type="presParOf" srcId="{38BB05EB-3A5C-48F0-8F42-96CAC54CAE45}" destId="{2E03D8A3-9AC3-4E89-9C08-E5DF7A843B4C}" srcOrd="16" destOrd="0" presId="urn:microsoft.com/office/officeart/2008/layout/CircleAccentTimeline"/>
    <dgm:cxn modelId="{60566E50-A54B-4469-A348-97780806897F}" type="presParOf" srcId="{38BB05EB-3A5C-48F0-8F42-96CAC54CAE45}" destId="{EB4085A2-5D8D-4C74-A158-52E8C42BDED1}" srcOrd="17" destOrd="0" presId="urn:microsoft.com/office/officeart/2008/layout/CircleAccentTimeline"/>
    <dgm:cxn modelId="{093C7BE2-612B-4376-A490-1B4139265E9A}" type="presParOf" srcId="{38BB05EB-3A5C-48F0-8F42-96CAC54CAE45}" destId="{6839F2D4-5CA6-4DDF-9086-313EBC5C896C}" srcOrd="18" destOrd="0" presId="urn:microsoft.com/office/officeart/2008/layout/CircleAccentTimeline"/>
    <dgm:cxn modelId="{9EB21987-BBED-427B-BC09-C1C8FC1B0E61}" type="presParOf" srcId="{6839F2D4-5CA6-4DDF-9086-313EBC5C896C}" destId="{44E9BBCF-8803-4FB4-9FE5-D28839104B6D}" srcOrd="0" destOrd="0" presId="urn:microsoft.com/office/officeart/2008/layout/CircleAccentTimeline"/>
    <dgm:cxn modelId="{C066DC03-62C3-46CB-8772-C0F3CB1E4EB5}" type="presParOf" srcId="{6839F2D4-5CA6-4DDF-9086-313EBC5C896C}" destId="{C145F9A3-9E6B-4148-9FA1-769003E11057}" srcOrd="1" destOrd="0" presId="urn:microsoft.com/office/officeart/2008/layout/CircleAccentTimeline"/>
    <dgm:cxn modelId="{DC888E5D-D745-4605-8229-2160B0E3F6C9}" type="presParOf" srcId="{6839F2D4-5CA6-4DDF-9086-313EBC5C896C}" destId="{34C715F8-7FC3-43B4-9CE6-589234C13453}" srcOrd="2" destOrd="0" presId="urn:microsoft.com/office/officeart/2008/layout/CircleAccentTimeline"/>
    <dgm:cxn modelId="{0A813B34-8FFB-40D0-B074-1DE519E07FC1}" type="presParOf" srcId="{38BB05EB-3A5C-48F0-8F42-96CAC54CAE45}" destId="{6CEBE8A3-35E0-4F54-91A0-C55C343A8F48}" srcOrd="19" destOrd="0" presId="urn:microsoft.com/office/officeart/2008/layout/CircleAccentTimeline"/>
    <dgm:cxn modelId="{016A62BB-3E00-48B4-A00E-3A18326D83D5}" type="presParOf" srcId="{38BB05EB-3A5C-48F0-8F42-96CAC54CAE45}" destId="{7E5357B3-3068-4B11-86DA-598FB082660F}" srcOrd="20" destOrd="0" presId="urn:microsoft.com/office/officeart/2008/layout/CircleAccentTimeline"/>
    <dgm:cxn modelId="{8BF345F0-F330-4F9D-A7CA-3B6FA1E3D1B9}" type="presParOf" srcId="{38BB05EB-3A5C-48F0-8F42-96CAC54CAE45}" destId="{57D367C1-25CC-4BF3-9FB6-54C25E36E8C4}" srcOrd="21" destOrd="0" presId="urn:microsoft.com/office/officeart/2008/layout/CircleAccentTimeline"/>
    <dgm:cxn modelId="{19311624-064D-4F74-9336-61589E2474D6}" type="presParOf" srcId="{57D367C1-25CC-4BF3-9FB6-54C25E36E8C4}" destId="{00A9B2AA-7B9E-42CE-8D65-E2D27C740C00}" srcOrd="0" destOrd="0" presId="urn:microsoft.com/office/officeart/2008/layout/CircleAccentTimeline"/>
    <dgm:cxn modelId="{DB7C72A3-7169-4499-9D34-8A7B848F3581}" type="presParOf" srcId="{57D367C1-25CC-4BF3-9FB6-54C25E36E8C4}" destId="{937D2967-293A-4935-BAA9-F668739D3BB0}" srcOrd="1" destOrd="0" presId="urn:microsoft.com/office/officeart/2008/layout/CircleAccentTimeline"/>
    <dgm:cxn modelId="{59952DA2-5985-435F-89F9-2B5B5E925448}" type="presParOf" srcId="{57D367C1-25CC-4BF3-9FB6-54C25E36E8C4}" destId="{1D24EC50-09DD-4078-A6B3-47DC29B83312}" srcOrd="2" destOrd="0" presId="urn:microsoft.com/office/officeart/2008/layout/CircleAccentTimeline"/>
    <dgm:cxn modelId="{816A0855-44D3-4A06-92B3-0A95401A1B75}" type="presParOf" srcId="{38BB05EB-3A5C-48F0-8F42-96CAC54CAE45}" destId="{E2E1FE49-9672-4BF7-BB20-E4CA3223E4E6}" srcOrd="22" destOrd="0" presId="urn:microsoft.com/office/officeart/2008/layout/CircleAccentTimeline"/>
    <dgm:cxn modelId="{483AD6F4-8B9E-4441-8474-0FE1A9EE2226}" type="presParOf" srcId="{38BB05EB-3A5C-48F0-8F42-96CAC54CAE45}" destId="{1598C93F-B34A-47CC-BDA6-FA72CFD1BEB6}" srcOrd="23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2BCE7-7A7A-4E56-B3B9-31FA7C986E7B}">
      <dsp:nvSpPr>
        <dsp:cNvPr id="0" name=""/>
        <dsp:cNvSpPr/>
      </dsp:nvSpPr>
      <dsp:spPr>
        <a:xfrm>
          <a:off x="598591" y="62849"/>
          <a:ext cx="1247327" cy="433180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FEC412-0B4D-40EC-88A2-0E85D7D92AEF}">
      <dsp:nvSpPr>
        <dsp:cNvPr id="0" name=""/>
        <dsp:cNvSpPr/>
      </dsp:nvSpPr>
      <dsp:spPr>
        <a:xfrm>
          <a:off x="1103324" y="1123561"/>
          <a:ext cx="241730" cy="154707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C51F4-61E3-4ABB-B6F5-911CEE879C12}">
      <dsp:nvSpPr>
        <dsp:cNvPr id="0" name=""/>
        <dsp:cNvSpPr/>
      </dsp:nvSpPr>
      <dsp:spPr>
        <a:xfrm>
          <a:off x="644037" y="1247327"/>
          <a:ext cx="1160304" cy="290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00" kern="1200"/>
        </a:p>
      </dsp:txBody>
      <dsp:txXfrm>
        <a:off x="644037" y="1247327"/>
        <a:ext cx="1160304" cy="290076"/>
      </dsp:txXfrm>
    </dsp:sp>
    <dsp:sp modelId="{776946A7-5484-4F8C-8925-C7D47EC1C1F0}">
      <dsp:nvSpPr>
        <dsp:cNvPr id="0" name=""/>
        <dsp:cNvSpPr/>
      </dsp:nvSpPr>
      <dsp:spPr>
        <a:xfrm>
          <a:off x="1052077" y="529485"/>
          <a:ext cx="435114" cy="43511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1115798" y="593206"/>
        <a:ext cx="307672" cy="307672"/>
      </dsp:txXfrm>
    </dsp:sp>
    <dsp:sp modelId="{22B0B8CE-16F4-4FDC-ADAD-D3A473F18C72}">
      <dsp:nvSpPr>
        <dsp:cNvPr id="0" name=""/>
        <dsp:cNvSpPr/>
      </dsp:nvSpPr>
      <dsp:spPr>
        <a:xfrm>
          <a:off x="740729" y="203053"/>
          <a:ext cx="435114" cy="435114"/>
        </a:xfrm>
        <a:prstGeom prst="ellipse">
          <a:avLst/>
        </a:prstGeom>
        <a:solidFill>
          <a:schemeClr val="accent5">
            <a:hueOff val="-5714815"/>
            <a:satOff val="14252"/>
            <a:lumOff val="10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804450" y="266774"/>
        <a:ext cx="307672" cy="307672"/>
      </dsp:txXfrm>
    </dsp:sp>
    <dsp:sp modelId="{55459991-C745-47DC-A2C6-07EE74BDDC3F}">
      <dsp:nvSpPr>
        <dsp:cNvPr id="0" name=""/>
        <dsp:cNvSpPr/>
      </dsp:nvSpPr>
      <dsp:spPr>
        <a:xfrm>
          <a:off x="1185512" y="97852"/>
          <a:ext cx="435114" cy="435114"/>
        </a:xfrm>
        <a:prstGeom prst="ellipse">
          <a:avLst/>
        </a:prstGeom>
        <a:solidFill>
          <a:schemeClr val="accent5">
            <a:hueOff val="-11429630"/>
            <a:satOff val="28503"/>
            <a:lumOff val="20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700" kern="1200"/>
        </a:p>
      </dsp:txBody>
      <dsp:txXfrm>
        <a:off x="1249233" y="161573"/>
        <a:ext cx="307672" cy="307672"/>
      </dsp:txXfrm>
    </dsp:sp>
    <dsp:sp modelId="{95FB99EC-9E8E-4D4B-99C1-0F97605B28F5}">
      <dsp:nvSpPr>
        <dsp:cNvPr id="0" name=""/>
        <dsp:cNvSpPr/>
      </dsp:nvSpPr>
      <dsp:spPr>
        <a:xfrm>
          <a:off x="547345" y="9669"/>
          <a:ext cx="1353688" cy="1082951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21589-47E7-4678-B29F-333AFA615B6D}">
      <dsp:nvSpPr>
        <dsp:cNvPr id="0" name=""/>
        <dsp:cNvSpPr/>
      </dsp:nvSpPr>
      <dsp:spPr>
        <a:xfrm>
          <a:off x="548699" y="1886459"/>
          <a:ext cx="1179582" cy="117958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400FA-472B-4AD4-A10A-785B4BA56338}">
      <dsp:nvSpPr>
        <dsp:cNvPr id="0" name=""/>
        <dsp:cNvSpPr/>
      </dsp:nvSpPr>
      <dsp:spPr>
        <a:xfrm>
          <a:off x="464297" y="1151829"/>
          <a:ext cx="1466352" cy="706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Map individual KGs</a:t>
          </a:r>
        </a:p>
      </dsp:txBody>
      <dsp:txXfrm>
        <a:off x="464297" y="1151829"/>
        <a:ext cx="1466352" cy="706668"/>
      </dsp:txXfrm>
    </dsp:sp>
    <dsp:sp modelId="{3C15246D-11E7-44E1-B3A1-CC8672450E58}">
      <dsp:nvSpPr>
        <dsp:cNvPr id="0" name=""/>
        <dsp:cNvSpPr/>
      </dsp:nvSpPr>
      <dsp:spPr>
        <a:xfrm>
          <a:off x="1817133" y="2170111"/>
          <a:ext cx="612278" cy="6122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A970F-73C2-4084-8F6C-781A7E496F53}">
      <dsp:nvSpPr>
        <dsp:cNvPr id="0" name=""/>
        <dsp:cNvSpPr/>
      </dsp:nvSpPr>
      <dsp:spPr>
        <a:xfrm rot="17700000">
          <a:off x="1091973" y="3022305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noProof="0" dirty="0"/>
        </a:p>
      </dsp:txBody>
      <dsp:txXfrm>
        <a:off x="1091973" y="3022305"/>
        <a:ext cx="1268463" cy="611605"/>
      </dsp:txXfrm>
    </dsp:sp>
    <dsp:sp modelId="{4B713123-CC90-4516-806C-C1B421B429A1}">
      <dsp:nvSpPr>
        <dsp:cNvPr id="0" name=""/>
        <dsp:cNvSpPr/>
      </dsp:nvSpPr>
      <dsp:spPr>
        <a:xfrm rot="17700000">
          <a:off x="1886107" y="1318589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2E2924-DF97-4FDC-B2B5-42997C638638}">
      <dsp:nvSpPr>
        <dsp:cNvPr id="0" name=""/>
        <dsp:cNvSpPr/>
      </dsp:nvSpPr>
      <dsp:spPr>
        <a:xfrm>
          <a:off x="2518261" y="1886459"/>
          <a:ext cx="1179582" cy="117958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C8049-3F10-42A8-91E0-488A2516DE8E}">
      <dsp:nvSpPr>
        <dsp:cNvPr id="0" name=""/>
        <dsp:cNvSpPr/>
      </dsp:nvSpPr>
      <dsp:spPr>
        <a:xfrm>
          <a:off x="2406551" y="1151829"/>
          <a:ext cx="1466352" cy="706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Correlate, curate, co-develop across multiple KGs</a:t>
          </a:r>
        </a:p>
      </dsp:txBody>
      <dsp:txXfrm>
        <a:off x="2406551" y="1151829"/>
        <a:ext cx="1466352" cy="706668"/>
      </dsp:txXfrm>
    </dsp:sp>
    <dsp:sp modelId="{5F9DA657-C59E-4447-8765-9CEEC94D5E5E}">
      <dsp:nvSpPr>
        <dsp:cNvPr id="0" name=""/>
        <dsp:cNvSpPr/>
      </dsp:nvSpPr>
      <dsp:spPr>
        <a:xfrm>
          <a:off x="3786694" y="2170111"/>
          <a:ext cx="612278" cy="6122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01577A-A9A5-4059-9284-E4BC29A3C7EB}">
      <dsp:nvSpPr>
        <dsp:cNvPr id="0" name=""/>
        <dsp:cNvSpPr/>
      </dsp:nvSpPr>
      <dsp:spPr>
        <a:xfrm rot="17700000">
          <a:off x="3061534" y="3022305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noProof="0" dirty="0"/>
        </a:p>
      </dsp:txBody>
      <dsp:txXfrm>
        <a:off x="3061534" y="3022305"/>
        <a:ext cx="1268463" cy="611605"/>
      </dsp:txXfrm>
    </dsp:sp>
    <dsp:sp modelId="{7BE0E555-71D0-492E-AE44-1C1D5B12FB5A}">
      <dsp:nvSpPr>
        <dsp:cNvPr id="0" name=""/>
        <dsp:cNvSpPr/>
      </dsp:nvSpPr>
      <dsp:spPr>
        <a:xfrm rot="17700000">
          <a:off x="3855668" y="1318589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81A993-354C-4BA0-B27D-391AD78C6503}">
      <dsp:nvSpPr>
        <dsp:cNvPr id="0" name=""/>
        <dsp:cNvSpPr/>
      </dsp:nvSpPr>
      <dsp:spPr>
        <a:xfrm>
          <a:off x="4487823" y="1886459"/>
          <a:ext cx="1179582" cy="117958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D43356-8586-4185-B1D5-338122E58E41}">
      <dsp:nvSpPr>
        <dsp:cNvPr id="0" name=""/>
        <dsp:cNvSpPr/>
      </dsp:nvSpPr>
      <dsp:spPr>
        <a:xfrm>
          <a:off x="4348817" y="1151829"/>
          <a:ext cx="1466352" cy="706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Cross-lingual, cross-modal</a:t>
          </a:r>
        </a:p>
      </dsp:txBody>
      <dsp:txXfrm>
        <a:off x="4348817" y="1151829"/>
        <a:ext cx="1466352" cy="706668"/>
      </dsp:txXfrm>
    </dsp:sp>
    <dsp:sp modelId="{44E9BBCF-8803-4FB4-9FE5-D28839104B6D}">
      <dsp:nvSpPr>
        <dsp:cNvPr id="0" name=""/>
        <dsp:cNvSpPr/>
      </dsp:nvSpPr>
      <dsp:spPr>
        <a:xfrm>
          <a:off x="5756256" y="2170111"/>
          <a:ext cx="612278" cy="6122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5F9A3-9E6B-4148-9FA1-769003E11057}">
      <dsp:nvSpPr>
        <dsp:cNvPr id="0" name=""/>
        <dsp:cNvSpPr/>
      </dsp:nvSpPr>
      <dsp:spPr>
        <a:xfrm rot="17700000">
          <a:off x="5031096" y="3022305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00" bIns="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noProof="0" dirty="0"/>
        </a:p>
      </dsp:txBody>
      <dsp:txXfrm>
        <a:off x="5031096" y="3022305"/>
        <a:ext cx="1268463" cy="611605"/>
      </dsp:txXfrm>
    </dsp:sp>
    <dsp:sp modelId="{34C715F8-7FC3-43B4-9CE6-589234C13453}">
      <dsp:nvSpPr>
        <dsp:cNvPr id="0" name=""/>
        <dsp:cNvSpPr/>
      </dsp:nvSpPr>
      <dsp:spPr>
        <a:xfrm rot="17700000">
          <a:off x="5825230" y="1318589"/>
          <a:ext cx="1268463" cy="61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A9B2AA-7B9E-42CE-8D65-E2D27C740C00}">
      <dsp:nvSpPr>
        <dsp:cNvPr id="0" name=""/>
        <dsp:cNvSpPr/>
      </dsp:nvSpPr>
      <dsp:spPr>
        <a:xfrm>
          <a:off x="6457384" y="1886459"/>
          <a:ext cx="1179582" cy="1179582"/>
        </a:xfrm>
        <a:prstGeom prst="donut">
          <a:avLst>
            <a:gd name="adj" fmla="val 2000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D2967-293A-4935-BAA9-F668739D3BB0}">
      <dsp:nvSpPr>
        <dsp:cNvPr id="0" name=""/>
        <dsp:cNvSpPr/>
      </dsp:nvSpPr>
      <dsp:spPr>
        <a:xfrm>
          <a:off x="6275708" y="1047624"/>
          <a:ext cx="1490904" cy="695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rgbClr val="C00000"/>
              </a:solidFill>
            </a:rPr>
            <a:t> Assisted KG validation and refinement</a:t>
          </a:r>
          <a:endParaRPr lang="en-US" sz="1600" b="1" kern="1200" noProof="0" dirty="0">
            <a:solidFill>
              <a:srgbClr val="C00000"/>
            </a:solidFill>
          </a:endParaRPr>
        </a:p>
      </dsp:txBody>
      <dsp:txXfrm>
        <a:off x="6275708" y="1047624"/>
        <a:ext cx="1490904" cy="695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7709F-20BB-8F4D-99FB-C91FD1854DD5}" type="slidenum">
              <a:rPr lang="it-IT" smtClean="0"/>
              <a:t>‹#›</a:t>
            </a:fld>
            <a:endParaRPr lang="it-IT"/>
          </a:p>
        </p:txBody>
      </p:sp>
      <p:sp>
        <p:nvSpPr>
          <p:cNvPr id="6" name="Segnaposto data 5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4F748-3377-D94F-AAF6-4EEAB49811AB}" type="datetimeFigureOut">
              <a:rPr lang="it-IT" smtClean="0"/>
              <a:t>08/10/2018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21654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DB5273-97F1-2B4C-9DC3-FEE8997EE064}" type="datetimeFigureOut">
              <a:rPr lang="it-IT" smtClean="0"/>
              <a:t>08/10/2018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8AE36-1766-4B43-96CA-6925F4A3578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704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the way, these are the only slides you are seeing today!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314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chams</a:t>
            </a:r>
            <a:r>
              <a:rPr lang="es-ES" dirty="0"/>
              <a:t> </a:t>
            </a:r>
            <a:r>
              <a:rPr lang="es-ES" dirty="0" err="1"/>
              <a:t>dimensions</a:t>
            </a:r>
            <a:r>
              <a:rPr lang="es-ES" dirty="0"/>
              <a:t>:</a:t>
            </a:r>
          </a:p>
          <a:p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 err="1"/>
              <a:t>Approach</a:t>
            </a:r>
            <a:r>
              <a:rPr lang="es-ES" dirty="0"/>
              <a:t>: </a:t>
            </a:r>
            <a:r>
              <a:rPr lang="es-ES" dirty="0" err="1"/>
              <a:t>statistic</a:t>
            </a:r>
            <a:r>
              <a:rPr lang="es-ES" dirty="0"/>
              <a:t> ML vs. </a:t>
            </a:r>
            <a:r>
              <a:rPr lang="es-ES" dirty="0" err="1"/>
              <a:t>knowledge-based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Machine </a:t>
            </a:r>
            <a:r>
              <a:rPr lang="es-ES" dirty="0" err="1"/>
              <a:t>understanding</a:t>
            </a:r>
            <a:r>
              <a:rPr lang="es-ES" dirty="0"/>
              <a:t> vs. Human </a:t>
            </a:r>
            <a:r>
              <a:rPr lang="es-ES" dirty="0" err="1"/>
              <a:t>understanding</a:t>
            </a:r>
            <a:endParaRPr lang="es-ES" dirty="0"/>
          </a:p>
          <a:p>
            <a:pPr marL="171450" indent="-171450">
              <a:buFontTx/>
              <a:buChar char="-"/>
            </a:pPr>
            <a:endParaRPr lang="es-ES" dirty="0"/>
          </a:p>
          <a:p>
            <a:pPr marL="0" indent="0">
              <a:buFontTx/>
              <a:buNone/>
            </a:pPr>
            <a:r>
              <a:rPr lang="es-ES" dirty="0" err="1"/>
              <a:t>Until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chasm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addressed</a:t>
            </a:r>
            <a:r>
              <a:rPr lang="es-ES" dirty="0"/>
              <a:t> AI and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LT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effectively</a:t>
            </a:r>
            <a:r>
              <a:rPr lang="es-ES" dirty="0"/>
              <a:t> </a:t>
            </a:r>
            <a:r>
              <a:rPr lang="es-ES" dirty="0" err="1"/>
              <a:t>reach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mainstream </a:t>
            </a:r>
            <a:r>
              <a:rPr lang="es-ES" dirty="0" err="1"/>
              <a:t>market</a:t>
            </a:r>
            <a:endParaRPr lang="es-ES" dirty="0"/>
          </a:p>
          <a:p>
            <a:pPr marL="0" indent="0">
              <a:buFontTx/>
              <a:buNone/>
            </a:pPr>
            <a:endParaRPr lang="es-ES" dirty="0"/>
          </a:p>
          <a:p>
            <a:pPr lvl="1"/>
            <a:r>
              <a:rPr lang="en-US" sz="1800" dirty="0"/>
              <a:t>How can humans and AI interact with and understand each other? </a:t>
            </a:r>
          </a:p>
          <a:p>
            <a:pPr lvl="1"/>
            <a:r>
              <a:rPr lang="en-US" sz="1800" dirty="0"/>
              <a:t>Is this possible or do they reason at levels of abstraction so different that they are cognitively disconnected? </a:t>
            </a:r>
          </a:p>
          <a:p>
            <a:pPr lvl="1"/>
            <a:r>
              <a:rPr lang="en-US" sz="1800" dirty="0"/>
              <a:t>What mechanisms are needed to cross the cognitive chasm?</a:t>
            </a:r>
          </a:p>
          <a:p>
            <a:pPr lvl="1"/>
            <a:r>
              <a:rPr lang="en-US" sz="1800" dirty="0"/>
              <a:t>How can AI explain their reasoning and be accountable?</a:t>
            </a:r>
          </a:p>
          <a:p>
            <a:pPr lvl="1"/>
            <a:r>
              <a:rPr lang="en-US" sz="1800" dirty="0"/>
              <a:t>How can AI have both highly expressive and flexible knowledge representation and reasoning schemes? Is this even possible?</a:t>
            </a:r>
            <a:endParaRPr lang="en-US" sz="2000" dirty="0"/>
          </a:p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388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seen</a:t>
            </a:r>
            <a:r>
              <a:rPr lang="es-ES" dirty="0"/>
              <a:t> </a:t>
            </a:r>
            <a:r>
              <a:rPr lang="es-ES" dirty="0" err="1"/>
              <a:t>limitations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sides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spectrum</a:t>
            </a:r>
            <a:r>
              <a:rPr lang="es-ES" dirty="0"/>
              <a:t>. </a:t>
            </a:r>
            <a:r>
              <a:rPr lang="es-ES" dirty="0" err="1"/>
              <a:t>Statistical</a:t>
            </a:r>
            <a:r>
              <a:rPr lang="es-ES" dirty="0"/>
              <a:t> ML and </a:t>
            </a:r>
            <a:r>
              <a:rPr lang="es-ES" dirty="0" err="1"/>
              <a:t>purely</a:t>
            </a:r>
            <a:r>
              <a:rPr lang="es-ES" dirty="0"/>
              <a:t> </a:t>
            </a:r>
            <a:r>
              <a:rPr lang="es-ES" dirty="0" err="1"/>
              <a:t>knowledge-based</a:t>
            </a:r>
            <a:r>
              <a:rPr lang="es-ES" dirty="0"/>
              <a:t> </a:t>
            </a:r>
            <a:r>
              <a:rPr lang="es-ES" dirty="0" err="1"/>
              <a:t>approaches</a:t>
            </a:r>
            <a:r>
              <a:rPr lang="es-ES" dirty="0"/>
              <a:t>.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aim</a:t>
            </a:r>
            <a:r>
              <a:rPr lang="es-ES" dirty="0"/>
              <a:t> at </a:t>
            </a:r>
            <a:r>
              <a:rPr lang="es-ES" dirty="0" err="1"/>
              <a:t>dealing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</a:t>
            </a:r>
            <a:r>
              <a:rPr lang="es-ES" dirty="0" err="1"/>
              <a:t>through</a:t>
            </a:r>
            <a:r>
              <a:rPr lang="es-ES" dirty="0"/>
              <a:t> </a:t>
            </a:r>
            <a:r>
              <a:rPr lang="es-ES" dirty="0" err="1"/>
              <a:t>hybrid</a:t>
            </a:r>
            <a:r>
              <a:rPr lang="es-ES" dirty="0"/>
              <a:t> </a:t>
            </a:r>
            <a:r>
              <a:rPr lang="es-ES" dirty="0" err="1"/>
              <a:t>approaches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notion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natural </a:t>
            </a:r>
            <a:r>
              <a:rPr lang="es-ES" dirty="0" err="1"/>
              <a:t>learning</a:t>
            </a:r>
            <a:r>
              <a:rPr lang="es-ES" dirty="0"/>
              <a:t>,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try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expand</a:t>
            </a:r>
            <a:r>
              <a:rPr lang="es-ES" dirty="0"/>
              <a:t> </a:t>
            </a:r>
            <a:r>
              <a:rPr lang="es-ES" dirty="0" err="1"/>
              <a:t>existing</a:t>
            </a:r>
            <a:r>
              <a:rPr lang="es-ES" dirty="0"/>
              <a:t> </a:t>
            </a:r>
            <a:r>
              <a:rPr lang="es-ES" dirty="0" err="1"/>
              <a:t>knowledge</a:t>
            </a:r>
            <a:r>
              <a:rPr lang="es-ES" dirty="0"/>
              <a:t> </a:t>
            </a:r>
            <a:r>
              <a:rPr lang="es-ES" dirty="0" err="1"/>
              <a:t>graphs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 </a:t>
            </a:r>
            <a:r>
              <a:rPr lang="es-ES" dirty="0" err="1"/>
              <a:t>representation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domain</a:t>
            </a:r>
            <a:r>
              <a:rPr lang="es-ES" dirty="0"/>
              <a:t> </a:t>
            </a:r>
            <a:r>
              <a:rPr lang="es-ES" dirty="0" err="1"/>
              <a:t>knowledge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actually</a:t>
            </a:r>
            <a:r>
              <a:rPr lang="es-ES" dirty="0"/>
              <a:t> comes </a:t>
            </a:r>
            <a:r>
              <a:rPr lang="es-ES" dirty="0" err="1"/>
              <a:t>from</a:t>
            </a:r>
            <a:r>
              <a:rPr lang="es-ES" dirty="0"/>
              <a:t> human </a:t>
            </a:r>
            <a:r>
              <a:rPr lang="es-ES" dirty="0" err="1"/>
              <a:t>text</a:t>
            </a:r>
            <a:r>
              <a:rPr lang="es-ES" dirty="0"/>
              <a:t>.</a:t>
            </a:r>
          </a:p>
          <a:p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2E414F"/>
                </a:solidFill>
                <a:latin typeface="-apple-system"/>
              </a:rPr>
              <a:t>Denaux, R and Gómez-Pérez, JM (2018). Vecsigrafo: Corpus-based Word-Concept Embeddings - Bridging the Statistic-Symbolic Representational Gap in Natural Language Processing. Semantic Web Journal (under evaluation) http://www.semantic-web-journal.net/content/vecsigrafo-corpus-based-word-concept-embeddings-bridging-statisticsymbolic-representational</a:t>
            </a:r>
            <a:endParaRPr lang="es-ES" sz="1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047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piece</a:t>
            </a:r>
            <a:r>
              <a:rPr lang="es-ES" dirty="0"/>
              <a:t> (</a:t>
            </a:r>
            <a:r>
              <a:rPr lang="es-ES" dirty="0" err="1"/>
              <a:t>building</a:t>
            </a:r>
            <a:r>
              <a:rPr lang="es-ES" dirty="0"/>
              <a:t> a </a:t>
            </a:r>
            <a:r>
              <a:rPr lang="es-ES" dirty="0" err="1"/>
              <a:t>language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): Word2Vec</a:t>
            </a:r>
          </a:p>
          <a:p>
            <a:r>
              <a:rPr lang="en-US" dirty="0"/>
              <a:t>N</a:t>
            </a:r>
            <a:r>
              <a:rPr lang="es-ES" dirty="0" err="1"/>
              <a:t>ot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51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0283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2506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431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2933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i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0085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1300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= TP/(TP+FP)</a:t>
            </a:r>
          </a:p>
          <a:p>
            <a:r>
              <a:rPr lang="en-US" dirty="0"/>
              <a:t>Recall = TP/(TP+FN)</a:t>
            </a:r>
          </a:p>
          <a:p>
            <a:r>
              <a:rPr lang="en-US" dirty="0"/>
              <a:t>F1 = 2*PR/(P+R)</a:t>
            </a:r>
          </a:p>
          <a:p>
            <a:endParaRPr lang="en-US" dirty="0"/>
          </a:p>
          <a:p>
            <a:r>
              <a:rPr lang="en-US" dirty="0"/>
              <a:t>Based on </a:t>
            </a:r>
            <a:r>
              <a:rPr lang="es-ES" sz="1200" dirty="0" err="1"/>
              <a:t>Arandjelovic</a:t>
            </a:r>
            <a:r>
              <a:rPr lang="es-ES" sz="1200" dirty="0"/>
              <a:t> et al., 2017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2A469-F893-4870-954E-905674468E1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697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The size of the digital universe will turn 35 </a:t>
            </a:r>
            <a:r>
              <a:rPr lang="en-US" sz="1400" dirty="0" err="1"/>
              <a:t>Zetabytes</a:t>
            </a:r>
            <a:r>
              <a:rPr lang="en-US" sz="1400" dirty="0"/>
              <a:t> by 2020</a:t>
            </a:r>
          </a:p>
          <a:p>
            <a:pPr marL="72000"/>
            <a:r>
              <a:rPr lang="en-US" sz="1200" dirty="0"/>
              <a:t>90% unstructured data</a:t>
            </a:r>
          </a:p>
          <a:p>
            <a:pPr marL="72000"/>
            <a:r>
              <a:rPr lang="en-US" sz="1200" dirty="0"/>
              <a:t>70% user-generated</a:t>
            </a:r>
          </a:p>
          <a:p>
            <a:pPr marL="72000"/>
            <a:r>
              <a:rPr lang="en-US" sz="1200" dirty="0"/>
              <a:t>75% data derivation </a:t>
            </a:r>
          </a:p>
          <a:p>
            <a:pPr marL="72000"/>
            <a:r>
              <a:rPr lang="en-US" sz="1200" dirty="0"/>
              <a:t>1.5% only high-value data</a:t>
            </a:r>
            <a:endParaRPr lang="en-US" sz="1400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664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illustrate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gap </a:t>
            </a:r>
            <a:r>
              <a:rPr lang="es-ES" dirty="0" err="1"/>
              <a:t>with</a:t>
            </a:r>
            <a:r>
              <a:rPr lang="es-ES" dirty="0"/>
              <a:t> a real </a:t>
            </a:r>
            <a:r>
              <a:rPr lang="es-ES" dirty="0" err="1"/>
              <a:t>example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financial</a:t>
            </a:r>
            <a:r>
              <a:rPr lang="es-ES" dirty="0"/>
              <a:t> </a:t>
            </a:r>
            <a:r>
              <a:rPr lang="es-ES" dirty="0" err="1"/>
              <a:t>domain</a:t>
            </a:r>
            <a:r>
              <a:rPr lang="es-ES" dirty="0"/>
              <a:t>: </a:t>
            </a:r>
            <a:r>
              <a:rPr lang="es-ES" dirty="0" err="1"/>
              <a:t>the</a:t>
            </a:r>
            <a:r>
              <a:rPr lang="es-ES" dirty="0"/>
              <a:t> 2008 crisis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going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since</a:t>
            </a:r>
            <a:r>
              <a:rPr lang="es-ES" dirty="0"/>
              <a:t> </a:t>
            </a:r>
            <a:r>
              <a:rPr lang="es-ES" dirty="0" err="1"/>
              <a:t>then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214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https://www.forbes.com/sites/axiometrics/2017/04/21/is-a-recession-coming/#2ea508ad6103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5402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4266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 </a:t>
            </a:r>
            <a:r>
              <a:rPr lang="es-ES" dirty="0" err="1"/>
              <a:t>addition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finance</a:t>
            </a:r>
            <a:r>
              <a:rPr lang="es-ES" dirty="0"/>
              <a:t> </a:t>
            </a:r>
            <a:r>
              <a:rPr lang="es-ES" dirty="0" err="1"/>
              <a:t>I’m</a:t>
            </a:r>
            <a:r>
              <a:rPr lang="es-ES" dirty="0"/>
              <a:t> </a:t>
            </a:r>
            <a:r>
              <a:rPr lang="es-ES" dirty="0" err="1"/>
              <a:t>wroking</a:t>
            </a:r>
            <a:r>
              <a:rPr lang="es-ES" dirty="0"/>
              <a:t> in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domain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logical</a:t>
            </a:r>
            <a:r>
              <a:rPr lang="es-ES" dirty="0"/>
              <a:t> </a:t>
            </a:r>
            <a:r>
              <a:rPr lang="es-ES" dirty="0" err="1"/>
              <a:t>justification</a:t>
            </a:r>
            <a:r>
              <a:rPr lang="es-ES" dirty="0"/>
              <a:t> and </a:t>
            </a:r>
            <a:r>
              <a:rPr lang="es-ES" dirty="0" err="1"/>
              <a:t>explanation</a:t>
            </a:r>
            <a:r>
              <a:rPr lang="es-ES" dirty="0"/>
              <a:t> are </a:t>
            </a:r>
            <a:r>
              <a:rPr lang="es-ES" dirty="0" err="1"/>
              <a:t>actually</a:t>
            </a:r>
            <a:r>
              <a:rPr lang="es-ES" dirty="0"/>
              <a:t> </a:t>
            </a:r>
            <a:r>
              <a:rPr lang="es-ES" dirty="0" err="1"/>
              <a:t>key</a:t>
            </a:r>
            <a:r>
              <a:rPr lang="es-ES" dirty="0"/>
              <a:t>. </a:t>
            </a:r>
            <a:r>
              <a:rPr lang="es-ES" dirty="0" err="1"/>
              <a:t>Explanation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indeed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, </a:t>
            </a:r>
            <a:r>
              <a:rPr lang="es-ES" dirty="0" err="1"/>
              <a:t>amongst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reproducibility</a:t>
            </a:r>
            <a:r>
              <a:rPr lang="es-ES" dirty="0"/>
              <a:t> in </a:t>
            </a:r>
            <a:r>
              <a:rPr lang="es-ES" dirty="0" err="1"/>
              <a:t>scientific</a:t>
            </a:r>
            <a:r>
              <a:rPr lang="es-ES" dirty="0"/>
              <a:t> </a:t>
            </a:r>
            <a:r>
              <a:rPr lang="es-ES" dirty="0" err="1"/>
              <a:t>research</a:t>
            </a:r>
            <a:r>
              <a:rPr lang="es-ES" dirty="0"/>
              <a:t>. </a:t>
            </a:r>
            <a:r>
              <a:rPr lang="es-ES" dirty="0" err="1"/>
              <a:t>How</a:t>
            </a:r>
            <a:r>
              <a:rPr lang="es-ES" dirty="0"/>
              <a:t> to </a:t>
            </a:r>
            <a:r>
              <a:rPr lang="es-ES" dirty="0" err="1"/>
              <a:t>achieve</a:t>
            </a:r>
            <a:r>
              <a:rPr lang="es-ES" dirty="0"/>
              <a:t> it?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, </a:t>
            </a:r>
            <a:r>
              <a:rPr lang="es-ES" dirty="0" err="1"/>
              <a:t>encapsulating</a:t>
            </a:r>
            <a:r>
              <a:rPr lang="es-ES" dirty="0"/>
              <a:t> </a:t>
            </a:r>
            <a:r>
              <a:rPr lang="es-ES" dirty="0" err="1"/>
              <a:t>scientific</a:t>
            </a:r>
            <a:r>
              <a:rPr lang="es-ES" dirty="0"/>
              <a:t> </a:t>
            </a:r>
            <a:r>
              <a:rPr lang="es-ES" dirty="0" err="1"/>
              <a:t>investigations</a:t>
            </a:r>
            <a:r>
              <a:rPr lang="es-ES" dirty="0"/>
              <a:t> in </a:t>
            </a:r>
            <a:r>
              <a:rPr lang="es-ES" dirty="0" err="1"/>
              <a:t>objects</a:t>
            </a:r>
            <a:r>
              <a:rPr lang="es-ES" dirty="0"/>
              <a:t>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contain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necessary</a:t>
            </a:r>
            <a:r>
              <a:rPr lang="es-ES" dirty="0"/>
              <a:t> </a:t>
            </a:r>
            <a:r>
              <a:rPr lang="es-ES" dirty="0" err="1"/>
              <a:t>knowledge</a:t>
            </a:r>
            <a:r>
              <a:rPr lang="es-ES" dirty="0"/>
              <a:t> to </a:t>
            </a:r>
            <a:r>
              <a:rPr lang="es-ES" dirty="0" err="1"/>
              <a:t>automatically</a:t>
            </a:r>
            <a:r>
              <a:rPr lang="es-ES" dirty="0"/>
              <a:t> reproduce </a:t>
            </a:r>
            <a:r>
              <a:rPr lang="es-ES" dirty="0" err="1"/>
              <a:t>scientific</a:t>
            </a:r>
            <a:r>
              <a:rPr lang="es-ES" dirty="0"/>
              <a:t> </a:t>
            </a:r>
            <a:r>
              <a:rPr lang="es-ES" dirty="0" err="1"/>
              <a:t>claims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CC89A-0C20-46A3-AAE2-4A97370D1D3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1253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7126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62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learnt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Halo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8AE36-1766-4B43-96CA-6925F4A3578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068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Expert_System" TargetMode="External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5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23912" y="3776055"/>
            <a:ext cx="9120088" cy="523887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Clr>
                <a:srgbClr val="EC2F00"/>
              </a:buClr>
              <a:buSzPct val="80000"/>
              <a:buFontTx/>
              <a:buNone/>
              <a:defRPr sz="2000">
                <a:solidFill>
                  <a:srgbClr val="1B3F7D"/>
                </a:solidFill>
              </a:defRPr>
            </a:lvl2pPr>
            <a:lvl3pPr marL="914400" indent="0" algn="ctr">
              <a:buClr>
                <a:srgbClr val="EC2F00"/>
              </a:buClr>
              <a:buSzPct val="50000"/>
              <a:buFontTx/>
              <a:buNone/>
              <a:defRPr sz="2000">
                <a:solidFill>
                  <a:srgbClr val="1B3F7D"/>
                </a:solidFill>
              </a:defRPr>
            </a:lvl3pPr>
            <a:lvl4pPr marL="1371600" indent="0" algn="ctr">
              <a:buClr>
                <a:srgbClr val="EC2F00"/>
              </a:buClr>
              <a:buSzPct val="30000"/>
              <a:buFontTx/>
              <a:buNone/>
              <a:defRPr sz="2000">
                <a:solidFill>
                  <a:srgbClr val="1B3F7D"/>
                </a:solidFill>
              </a:defRPr>
            </a:lvl4pPr>
            <a:lvl5pPr marL="1828800" indent="0" algn="ctr">
              <a:buClr>
                <a:srgbClr val="EC2F00"/>
              </a:buClr>
              <a:buSzPct val="30000"/>
              <a:buFontTx/>
              <a:buNone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3739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583522" y="699542"/>
            <a:ext cx="7998536" cy="3960440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TABLE</a:t>
            </a:r>
          </a:p>
        </p:txBody>
      </p:sp>
      <p:sp>
        <p:nvSpPr>
          <p:cNvPr id="8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0"/>
            <a:ext cx="9144000" cy="679004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 typeface="Wingdings" charset="2"/>
              <a:buNone/>
              <a:defRPr sz="2800" baseline="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583522" y="699542"/>
            <a:ext cx="7998536" cy="3960440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CHART</a:t>
            </a:r>
          </a:p>
        </p:txBody>
      </p:sp>
      <p:sp>
        <p:nvSpPr>
          <p:cNvPr id="8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0"/>
            <a:ext cx="9144000" cy="679004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 typeface="Wingdings" charset="2"/>
              <a:buNone/>
              <a:defRPr sz="28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5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48349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0" y="1059582"/>
            <a:ext cx="5292080" cy="857250"/>
          </a:xfrm>
        </p:spPr>
        <p:txBody>
          <a:bodyPr lIns="540000">
            <a:normAutofit/>
          </a:bodyPr>
          <a:lstStyle>
            <a:lvl1pPr algn="l">
              <a:defRPr sz="2200">
                <a:solidFill>
                  <a:srgbClr val="EC2F00"/>
                </a:solidFill>
              </a:defRPr>
            </a:lvl1pPr>
          </a:lstStyle>
          <a:p>
            <a:r>
              <a:rPr lang="it-IT" dirty="0"/>
              <a:t>NAME</a:t>
            </a:r>
            <a:br>
              <a:rPr lang="it-IT" dirty="0"/>
            </a:br>
            <a:r>
              <a:rPr lang="it-IT" dirty="0"/>
              <a:t>TITLE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0" y="1916832"/>
            <a:ext cx="5292080" cy="783059"/>
          </a:xfrm>
          <a:prstGeom prst="rect">
            <a:avLst/>
          </a:prstGeom>
        </p:spPr>
        <p:txBody>
          <a:bodyPr lIns="540000" anchor="b"/>
          <a:lstStyle>
            <a:lvl1pPr marL="0" indent="0">
              <a:buNone/>
              <a:defRPr sz="1600" b="0" baseline="0">
                <a:solidFill>
                  <a:srgbClr val="1B3F7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Email - </a:t>
            </a:r>
            <a:r>
              <a:rPr lang="it-IT" dirty="0" err="1"/>
              <a:t>phone</a:t>
            </a:r>
            <a:endParaRPr lang="it-IT" dirty="0"/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1285852" y="3462218"/>
            <a:ext cx="3790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bg1"/>
                </a:solidFill>
              </a:rPr>
              <a:t>linkedin.com</a:t>
            </a:r>
            <a:r>
              <a:rPr lang="it-IT" sz="1600" dirty="0">
                <a:solidFill>
                  <a:schemeClr val="bg1"/>
                </a:solidFill>
              </a:rPr>
              <a:t>/company/</a:t>
            </a:r>
            <a:r>
              <a:rPr lang="it-IT" sz="1600" dirty="0" err="1">
                <a:solidFill>
                  <a:schemeClr val="bg1"/>
                </a:solidFill>
              </a:rPr>
              <a:t>expert-system</a:t>
            </a:r>
            <a:endParaRPr lang="it-IT" sz="1600" dirty="0">
              <a:solidFill>
                <a:schemeClr val="bg1"/>
              </a:solidFill>
            </a:endParaRPr>
          </a:p>
          <a:p>
            <a:endParaRPr lang="it-IT" sz="1600" dirty="0">
              <a:solidFill>
                <a:schemeClr val="bg1"/>
              </a:solidFill>
              <a:hlinkClick r:id="rId3"/>
            </a:endParaRPr>
          </a:p>
          <a:p>
            <a:r>
              <a:rPr lang="it-IT" sz="1600" dirty="0" err="1">
                <a:solidFill>
                  <a:schemeClr val="bg1"/>
                </a:solidFill>
              </a:rPr>
              <a:t>twitter.com</a:t>
            </a:r>
            <a:r>
              <a:rPr lang="it-IT" sz="1600" dirty="0">
                <a:solidFill>
                  <a:schemeClr val="bg1"/>
                </a:solidFill>
              </a:rPr>
              <a:t>/</a:t>
            </a:r>
            <a:r>
              <a:rPr lang="it-IT" sz="1600" dirty="0" err="1">
                <a:solidFill>
                  <a:schemeClr val="bg1"/>
                </a:solidFill>
              </a:rPr>
              <a:t>Expert_System</a:t>
            </a:r>
            <a:endParaRPr lang="it-IT" sz="1600" dirty="0">
              <a:solidFill>
                <a:schemeClr val="bg1"/>
              </a:solidFill>
            </a:endParaRPr>
          </a:p>
          <a:p>
            <a:endParaRPr lang="it-IT" sz="1600" dirty="0">
              <a:solidFill>
                <a:schemeClr val="bg1"/>
              </a:solidFill>
            </a:endParaRPr>
          </a:p>
          <a:p>
            <a:r>
              <a:rPr lang="it-IT" sz="1600" dirty="0">
                <a:solidFill>
                  <a:schemeClr val="bg1"/>
                </a:solidFill>
              </a:rPr>
              <a:t>info@expertsystem.com</a:t>
            </a:r>
          </a:p>
        </p:txBody>
      </p:sp>
      <p:pic>
        <p:nvPicPr>
          <p:cNvPr id="16" name="Picture 6" descr="D:\LAVORI\Expert System\PPT\mail.pn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928662" y="4500576"/>
            <a:ext cx="357190" cy="245568"/>
          </a:xfrm>
          <a:prstGeom prst="rect">
            <a:avLst/>
          </a:prstGeom>
          <a:noFill/>
        </p:spPr>
      </p:pic>
      <p:pic>
        <p:nvPicPr>
          <p:cNvPr id="17" name="Picture 7" descr="D:\LAVORI\Expert System\PPT\tw.pn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928662" y="4000510"/>
            <a:ext cx="307733" cy="250033"/>
          </a:xfrm>
          <a:prstGeom prst="rect">
            <a:avLst/>
          </a:prstGeom>
          <a:noFill/>
        </p:spPr>
      </p:pic>
      <p:pic>
        <p:nvPicPr>
          <p:cNvPr id="5" name="Immagine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62" y="3470036"/>
            <a:ext cx="324000" cy="32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ítulo 1"/>
          <p:cNvSpPr>
            <a:spLocks noGrp="1"/>
          </p:cNvSpPr>
          <p:nvPr>
            <p:ph type="title"/>
          </p:nvPr>
        </p:nvSpPr>
        <p:spPr>
          <a:xfrm>
            <a:off x="628650" y="9286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idx="1"/>
          </p:nvPr>
        </p:nvSpPr>
        <p:spPr>
          <a:xfrm>
            <a:off x="628650" y="1171576"/>
            <a:ext cx="7886700" cy="3461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3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3F683-5FEE-4535-BAFC-493B4CE66D5A}" type="slidenum">
              <a:rPr lang="es-ES" smtClean="0"/>
              <a:t>‹#›</a:t>
            </a:fld>
            <a:endParaRPr lang="es-ES"/>
          </a:p>
        </p:txBody>
      </p:sp>
      <p:sp>
        <p:nvSpPr>
          <p:cNvPr id="6" name="CuadroTexto 5"/>
          <p:cNvSpPr txBox="1"/>
          <p:nvPr userDrawn="1"/>
        </p:nvSpPr>
        <p:spPr>
          <a:xfrm>
            <a:off x="1" y="4935751"/>
            <a:ext cx="35596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err="1"/>
              <a:t>Crossing</a:t>
            </a:r>
            <a:r>
              <a:rPr lang="es-ES" sz="900" dirty="0"/>
              <a:t> </a:t>
            </a:r>
            <a:r>
              <a:rPr lang="es-ES" sz="900" dirty="0" err="1"/>
              <a:t>the</a:t>
            </a:r>
            <a:r>
              <a:rPr lang="es-ES" sz="900" dirty="0"/>
              <a:t> </a:t>
            </a:r>
            <a:r>
              <a:rPr lang="es-ES" sz="900" dirty="0" err="1"/>
              <a:t>Cognitive</a:t>
            </a:r>
            <a:r>
              <a:rPr lang="es-ES" sz="900" dirty="0"/>
              <a:t> </a:t>
            </a:r>
            <a:r>
              <a:rPr lang="es-ES" sz="900" dirty="0" err="1"/>
              <a:t>Chasm</a:t>
            </a:r>
            <a:r>
              <a:rPr lang="es-ES" sz="900" dirty="0"/>
              <a:t> – Jose Manuel Gomez-Perez, PhD</a:t>
            </a:r>
          </a:p>
        </p:txBody>
      </p:sp>
    </p:spTree>
    <p:extLst>
      <p:ext uri="{BB962C8B-B14F-4D97-AF65-F5344CB8AC3E}">
        <p14:creationId xmlns:p14="http://schemas.microsoft.com/office/powerpoint/2010/main" val="1104651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F683-5FEE-4535-BAFC-493B4CE66D5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1703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452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123951"/>
            <a:ext cx="3886200" cy="35087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123951"/>
            <a:ext cx="3886200" cy="35087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3F683-5FEE-4535-BAFC-493B4CE66D5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6688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39246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634181" y="958789"/>
            <a:ext cx="7859268" cy="3691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01216" indent="-201216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402431" indent="-200025">
              <a:buClr>
                <a:schemeClr val="accent2"/>
              </a:buClr>
              <a:defRPr/>
            </a:lvl3pPr>
            <a:lvl4pPr marL="606029" indent="-195263">
              <a:buClr>
                <a:schemeClr val="accent3"/>
              </a:buClr>
              <a:defRPr/>
            </a:lvl4pPr>
            <a:lvl5pPr marL="803672" indent="-189310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181" y="210550"/>
            <a:ext cx="7859268" cy="640556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8169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verest-icon-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176" y="179520"/>
            <a:ext cx="805530" cy="6041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773" y="179520"/>
            <a:ext cx="6508377" cy="8572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813" y="1230423"/>
            <a:ext cx="7984364" cy="336000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4767264"/>
            <a:ext cx="1752600" cy="273844"/>
          </a:xfrm>
        </p:spPr>
        <p:txBody>
          <a:bodyPr/>
          <a:lstStyle/>
          <a:p>
            <a:fld id="{46E89F37-B767-4D18-86D8-309E2FD01F91}" type="datetimeFigureOut">
              <a:rPr lang="es-ES" smtClean="0"/>
              <a:t>08/10/2018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Picture 2" descr="G:\Users\csilvagn\Documents\ESA\FCI-I\EVEREST\WP1\Templates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1" y="244278"/>
            <a:ext cx="702689" cy="28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315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796136" cy="5143500"/>
          </a:xfrm>
        </p:spPr>
        <p:txBody>
          <a:bodyPr lIns="360000" rIns="108000">
            <a:normAutofit/>
          </a:bodyPr>
          <a:lstStyle>
            <a:lvl1pPr algn="l">
              <a:defRPr sz="4400" b="1" baseline="0">
                <a:solidFill>
                  <a:srgbClr val="1B3F7D"/>
                </a:solidFill>
              </a:defRPr>
            </a:lvl1pPr>
          </a:lstStyle>
          <a:p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RE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-36512" y="123478"/>
            <a:ext cx="1728192" cy="1872208"/>
          </a:xfrm>
        </p:spPr>
        <p:txBody>
          <a:bodyPr anchor="t">
            <a:noAutofit/>
          </a:bodyPr>
          <a:lstStyle>
            <a:lvl1pPr algn="l">
              <a:defRPr sz="2800" b="0" cap="none"/>
            </a:lvl1pPr>
          </a:lstStyle>
          <a:p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lang="it-IT" dirty="0"/>
          </a:p>
        </p:txBody>
      </p:sp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2195736" y="411510"/>
            <a:ext cx="6516216" cy="4248472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ARE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467544" y="1925092"/>
            <a:ext cx="8280920" cy="273489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7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567941"/>
            <a:ext cx="9120088" cy="635657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800">
                <a:solidFill>
                  <a:schemeClr val="bg1"/>
                </a:solidFill>
              </a:defRPr>
            </a:lvl1pPr>
            <a:lvl2pPr marL="457200" indent="0" algn="l">
              <a:buClr>
                <a:srgbClr val="EC2F00"/>
              </a:buClr>
              <a:buSzPct val="80000"/>
              <a:buFont typeface="Wingdings" charset="2"/>
              <a:buNone/>
              <a:defRPr sz="2800">
                <a:solidFill>
                  <a:schemeClr val="bg1"/>
                </a:solidFill>
              </a:defRPr>
            </a:lvl2pPr>
            <a:lvl3pPr marL="914400" indent="0" algn="l">
              <a:buClr>
                <a:srgbClr val="EC2F00"/>
              </a:buClr>
              <a:buSzPct val="50000"/>
              <a:buFont typeface="Wingdings" charset="2"/>
              <a:buNone/>
              <a:defRPr sz="2800">
                <a:solidFill>
                  <a:schemeClr val="bg1"/>
                </a:solidFill>
              </a:defRPr>
            </a:lvl3pPr>
            <a:lvl4pPr marL="13716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4pPr>
            <a:lvl5pPr marL="18288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122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AREA STRI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" t="2188" r="1" b="-1"/>
          <a:stretch/>
        </p:blipFill>
        <p:spPr>
          <a:xfrm>
            <a:off x="0" y="-4507"/>
            <a:ext cx="9144000" cy="1161031"/>
          </a:xfrm>
          <a:prstGeom prst="rect">
            <a:avLst/>
          </a:prstGeom>
        </p:spPr>
      </p:pic>
      <p:sp>
        <p:nvSpPr>
          <p:cNvPr id="9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467544" y="1275606"/>
            <a:ext cx="8280920" cy="331236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0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6716" y="311527"/>
            <a:ext cx="9120088" cy="635657"/>
          </a:xfrm>
          <a:prstGeom prst="rect">
            <a:avLst/>
          </a:prstGeom>
        </p:spPr>
        <p:txBody>
          <a:bodyPr lIns="180000"/>
          <a:lstStyle>
            <a:lvl1pPr marL="0" indent="0" algn="l">
              <a:buClr>
                <a:srgbClr val="EC2F00"/>
              </a:buClr>
              <a:buFont typeface="Wingdings" charset="2"/>
              <a:buNone/>
              <a:defRPr sz="2800">
                <a:solidFill>
                  <a:schemeClr val="bg1"/>
                </a:solidFill>
              </a:defRPr>
            </a:lvl1pPr>
            <a:lvl2pPr marL="457200" indent="0" algn="l">
              <a:buClr>
                <a:srgbClr val="EC2F00"/>
              </a:buClr>
              <a:buSzPct val="80000"/>
              <a:buFont typeface="Wingdings" charset="2"/>
              <a:buNone/>
              <a:defRPr sz="2800">
                <a:solidFill>
                  <a:schemeClr val="bg1"/>
                </a:solidFill>
              </a:defRPr>
            </a:lvl2pPr>
            <a:lvl3pPr marL="914400" indent="0" algn="l">
              <a:buClr>
                <a:srgbClr val="EC2F00"/>
              </a:buClr>
              <a:buSzPct val="50000"/>
              <a:buFont typeface="Wingdings" charset="2"/>
              <a:buNone/>
              <a:defRPr sz="2800">
                <a:solidFill>
                  <a:schemeClr val="bg1"/>
                </a:solidFill>
              </a:defRPr>
            </a:lvl3pPr>
            <a:lvl4pPr marL="13716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4pPr>
            <a:lvl5pPr marL="1828800" indent="0" algn="l">
              <a:buClr>
                <a:srgbClr val="EC2F00"/>
              </a:buClr>
              <a:buSzPct val="30000"/>
              <a:buFont typeface="Wingdings" charset="2"/>
              <a:buNone/>
              <a:defRPr sz="2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181607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323528" y="1334332"/>
            <a:ext cx="4068000" cy="33248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0" name="Segnaposto contenuto 2"/>
          <p:cNvSpPr>
            <a:spLocks noGrp="1"/>
          </p:cNvSpPr>
          <p:nvPr>
            <p:ph sz="half" idx="12" hasCustomPrompt="1"/>
          </p:nvPr>
        </p:nvSpPr>
        <p:spPr>
          <a:xfrm>
            <a:off x="4716016" y="1335164"/>
            <a:ext cx="4068000" cy="33248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2" name="Segnaposto immagine 11"/>
          <p:cNvSpPr>
            <a:spLocks noGrp="1"/>
          </p:cNvSpPr>
          <p:nvPr>
            <p:ph type="pic" sz="quarter" idx="13" hasCustomPrompt="1"/>
          </p:nvPr>
        </p:nvSpPr>
        <p:spPr>
          <a:xfrm>
            <a:off x="323528" y="199308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4" name="Segnaposto immagine 11"/>
          <p:cNvSpPr>
            <a:spLocks noGrp="1"/>
          </p:cNvSpPr>
          <p:nvPr>
            <p:ph type="pic" sz="quarter" idx="15" hasCustomPrompt="1"/>
          </p:nvPr>
        </p:nvSpPr>
        <p:spPr>
          <a:xfrm>
            <a:off x="4716016" y="199308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7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6580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72008" y="1359732"/>
            <a:ext cx="2843808" cy="30122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9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3131840" y="1359732"/>
            <a:ext cx="2843808" cy="30122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0" name="Segnaposto contenuto 2"/>
          <p:cNvSpPr>
            <a:spLocks noGrp="1"/>
          </p:cNvSpPr>
          <p:nvPr>
            <p:ph sz="half" idx="12" hasCustomPrompt="1"/>
          </p:nvPr>
        </p:nvSpPr>
        <p:spPr>
          <a:xfrm>
            <a:off x="6198592" y="1334332"/>
            <a:ext cx="2843808" cy="3012218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12" name="Segnaposto immagine 11"/>
          <p:cNvSpPr>
            <a:spLocks noGrp="1"/>
          </p:cNvSpPr>
          <p:nvPr>
            <p:ph type="pic" sz="quarter" idx="13" hasCustomPrompt="1"/>
          </p:nvPr>
        </p:nvSpPr>
        <p:spPr>
          <a:xfrm>
            <a:off x="107504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3" name="Segnaposto immagine 11"/>
          <p:cNvSpPr>
            <a:spLocks noGrp="1"/>
          </p:cNvSpPr>
          <p:nvPr>
            <p:ph type="pic" sz="quarter" idx="14" hasCustomPrompt="1"/>
          </p:nvPr>
        </p:nvSpPr>
        <p:spPr>
          <a:xfrm>
            <a:off x="3150096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4" name="Segnaposto immagine 11"/>
          <p:cNvSpPr>
            <a:spLocks noGrp="1"/>
          </p:cNvSpPr>
          <p:nvPr>
            <p:ph type="pic" sz="quarter" idx="15" hasCustomPrompt="1"/>
          </p:nvPr>
        </p:nvSpPr>
        <p:spPr>
          <a:xfrm>
            <a:off x="6192688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5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35728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9" name="Segnaposto contenuto 2"/>
          <p:cNvSpPr>
            <a:spLocks noGrp="1"/>
          </p:cNvSpPr>
          <p:nvPr>
            <p:ph sz="half" idx="11" hasCustomPrompt="1"/>
          </p:nvPr>
        </p:nvSpPr>
        <p:spPr>
          <a:xfrm>
            <a:off x="2339992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10" name="Segnaposto contenuto 2"/>
          <p:cNvSpPr>
            <a:spLocks noGrp="1"/>
          </p:cNvSpPr>
          <p:nvPr>
            <p:ph sz="half" idx="12" hasCustomPrompt="1"/>
          </p:nvPr>
        </p:nvSpPr>
        <p:spPr>
          <a:xfrm>
            <a:off x="4644240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12" name="Segnaposto immagine 11"/>
          <p:cNvSpPr>
            <a:spLocks noGrp="1"/>
          </p:cNvSpPr>
          <p:nvPr>
            <p:ph type="pic" sz="quarter" idx="13" hasCustomPrompt="1"/>
          </p:nvPr>
        </p:nvSpPr>
        <p:spPr>
          <a:xfrm>
            <a:off x="107504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3" name="Segnaposto immagine 11"/>
          <p:cNvSpPr>
            <a:spLocks noGrp="1"/>
          </p:cNvSpPr>
          <p:nvPr>
            <p:ph type="pic" sz="quarter" idx="14" hasCustomPrompt="1"/>
          </p:nvPr>
        </p:nvSpPr>
        <p:spPr>
          <a:xfrm>
            <a:off x="2399916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4" name="Segnaposto immagine 11"/>
          <p:cNvSpPr>
            <a:spLocks noGrp="1"/>
          </p:cNvSpPr>
          <p:nvPr>
            <p:ph type="pic" sz="quarter" idx="15" hasCustomPrompt="1"/>
          </p:nvPr>
        </p:nvSpPr>
        <p:spPr>
          <a:xfrm>
            <a:off x="4692328" y="2076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1" name="Segnaposto immagine 11"/>
          <p:cNvSpPr>
            <a:spLocks noGrp="1"/>
          </p:cNvSpPr>
          <p:nvPr>
            <p:ph type="pic" sz="quarter" idx="16" hasCustomPrompt="1"/>
          </p:nvPr>
        </p:nvSpPr>
        <p:spPr>
          <a:xfrm>
            <a:off x="6984740" y="182204"/>
            <a:ext cx="1080120" cy="64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15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6948496" y="1359732"/>
            <a:ext cx="2088000" cy="3300250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</p:txBody>
      </p:sp>
      <p:sp>
        <p:nvSpPr>
          <p:cNvPr id="17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56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CONFIDENTI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>
            <a:spLocks noGrp="1"/>
          </p:cNvSpPr>
          <p:nvPr>
            <p:ph sz="half" idx="17" hasCustomPrompt="1"/>
          </p:nvPr>
        </p:nvSpPr>
        <p:spPr>
          <a:xfrm>
            <a:off x="0" y="0"/>
            <a:ext cx="9144000" cy="679004"/>
          </a:xfrm>
          <a:prstGeom prst="rect">
            <a:avLst/>
          </a:prstGeom>
        </p:spPr>
        <p:txBody>
          <a:bodyPr lIns="180000"/>
          <a:lstStyle>
            <a:lvl1pPr marL="0" indent="0" algn="ctr">
              <a:buClr>
                <a:srgbClr val="EC2F00"/>
              </a:buClr>
              <a:buFont typeface="Wingdings" charset="2"/>
              <a:buNone/>
              <a:defRPr sz="2800" baseline="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change</a:t>
            </a:r>
            <a:r>
              <a:rPr lang="it-IT" dirty="0"/>
              <a:t> Title</a:t>
            </a:r>
          </a:p>
        </p:txBody>
      </p:sp>
      <p:sp>
        <p:nvSpPr>
          <p:cNvPr id="5" name="Segnaposto contenuto 2"/>
          <p:cNvSpPr>
            <a:spLocks noGrp="1"/>
          </p:cNvSpPr>
          <p:nvPr>
            <p:ph sz="half" idx="10" hasCustomPrompt="1"/>
          </p:nvPr>
        </p:nvSpPr>
        <p:spPr>
          <a:xfrm>
            <a:off x="467544" y="843558"/>
            <a:ext cx="8280920" cy="3816424"/>
          </a:xfrm>
          <a:prstGeom prst="rect">
            <a:avLst/>
          </a:prstGeom>
        </p:spPr>
        <p:txBody>
          <a:bodyPr lIns="180000"/>
          <a:lstStyle>
            <a:lvl1pPr marL="342900" indent="-342900" algn="l">
              <a:buClr>
                <a:srgbClr val="EC2F00"/>
              </a:buClr>
              <a:buFont typeface="Wingdings" charset="2"/>
              <a:buChar char="§"/>
              <a:defRPr sz="2000">
                <a:solidFill>
                  <a:srgbClr val="1B3F7D"/>
                </a:solidFill>
              </a:defRPr>
            </a:lvl1pPr>
            <a:lvl2pPr marL="742950" indent="-285750" algn="l">
              <a:buClr>
                <a:srgbClr val="EC2F00"/>
              </a:buClr>
              <a:buSzPct val="80000"/>
              <a:buFont typeface="Wingdings" charset="2"/>
              <a:buChar char="§"/>
              <a:defRPr sz="1800">
                <a:solidFill>
                  <a:srgbClr val="1B3F7D"/>
                </a:solidFill>
              </a:defRPr>
            </a:lvl2pPr>
            <a:lvl3pPr marL="1143000" indent="-228600" algn="l">
              <a:buClr>
                <a:srgbClr val="EC2F00"/>
              </a:buClr>
              <a:buSzPct val="50000"/>
              <a:buFont typeface="Wingdings" charset="2"/>
              <a:buChar char="§"/>
              <a:defRPr sz="1600">
                <a:solidFill>
                  <a:srgbClr val="1B3F7D"/>
                </a:solidFill>
              </a:defRPr>
            </a:lvl3pPr>
            <a:lvl4pPr marL="16002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400">
                <a:solidFill>
                  <a:srgbClr val="1B3F7D"/>
                </a:solidFill>
              </a:defRPr>
            </a:lvl4pPr>
            <a:lvl5pPr marL="2057400" indent="-228600" algn="l">
              <a:buClr>
                <a:srgbClr val="EC2F00"/>
              </a:buClr>
              <a:buSzPct val="30000"/>
              <a:buFont typeface="Wingdings" charset="2"/>
              <a:buChar char="§"/>
              <a:defRPr sz="1200">
                <a:solidFill>
                  <a:srgbClr val="1B3F7D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dirty="0"/>
              <a:t>First</a:t>
            </a:r>
          </a:p>
          <a:p>
            <a:pPr lvl="1"/>
            <a:r>
              <a:rPr lang="it-IT" dirty="0"/>
              <a:t>Second</a:t>
            </a:r>
          </a:p>
          <a:p>
            <a:pPr lvl="2"/>
            <a:r>
              <a:rPr lang="it-IT" dirty="0"/>
              <a:t>Third</a:t>
            </a:r>
          </a:p>
          <a:p>
            <a:pPr lvl="3"/>
            <a:r>
              <a:rPr lang="it-IT" dirty="0" err="1"/>
              <a:t>Fourth</a:t>
            </a:r>
            <a:endParaRPr lang="it-IT" dirty="0"/>
          </a:p>
          <a:p>
            <a:pPr lvl="4"/>
            <a:r>
              <a:rPr lang="it-IT" dirty="0" err="1"/>
              <a:t>Fifth</a:t>
            </a:r>
            <a:endParaRPr lang="it-IT" dirty="0"/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3" name="CasellaDiTesto 2"/>
          <p:cNvSpPr txBox="1"/>
          <p:nvPr userDrawn="1"/>
        </p:nvSpPr>
        <p:spPr>
          <a:xfrm>
            <a:off x="459824" y="4710979"/>
            <a:ext cx="5696352" cy="381051"/>
          </a:xfrm>
          <a:prstGeom prst="rect">
            <a:avLst/>
          </a:prstGeom>
          <a:noFill/>
        </p:spPr>
        <p:txBody>
          <a:bodyPr wrap="square" lIns="72567" tIns="36283" rIns="72567" bIns="36283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solidFill>
                  <a:srgbClr val="A7B7C1"/>
                </a:solidFill>
              </a:rPr>
              <a:t>COMPANY CONFIDENTIAL – This presentation is strictly confidential and proprietary to Expert System. </a:t>
            </a:r>
            <a:br>
              <a:rPr lang="en-US" sz="1000" noProof="0" dirty="0">
                <a:solidFill>
                  <a:srgbClr val="A7B7C1"/>
                </a:solidFill>
              </a:rPr>
            </a:br>
            <a:r>
              <a:rPr lang="en-US" sz="1000" noProof="0" dirty="0">
                <a:solidFill>
                  <a:srgbClr val="A7B7C1"/>
                </a:solidFill>
              </a:rPr>
              <a:t>Circulation or reproduction of this presentation outside of Expert System is not permitted. </a:t>
            </a:r>
            <a:endParaRPr lang="en-US" sz="1000" b="1" noProof="0" dirty="0">
              <a:solidFill>
                <a:srgbClr val="A7B7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874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0" y="3291830"/>
            <a:ext cx="91440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TITLE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15E9F-8EDF-4AD6-A825-0FDF28FB1D1B}" type="slidenum">
              <a:rPr lang="it-IT" smtClean="0"/>
              <a:t>‹#›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0" r:id="rId2"/>
    <p:sldLayoutId id="2147483651" r:id="rId3"/>
    <p:sldLayoutId id="2147483666" r:id="rId4"/>
    <p:sldLayoutId id="2147483667" r:id="rId5"/>
    <p:sldLayoutId id="2147483661" r:id="rId6"/>
    <p:sldLayoutId id="2147483652" r:id="rId7"/>
    <p:sldLayoutId id="2147483660" r:id="rId8"/>
    <p:sldLayoutId id="2147483665" r:id="rId9"/>
    <p:sldLayoutId id="2147483655" r:id="rId10"/>
    <p:sldLayoutId id="2147483664" r:id="rId11"/>
    <p:sldLayoutId id="2147483653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diagramData" Target="../diagrams/data1.xm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microsoft.com/office/2007/relationships/diagramDrawing" Target="../diagrams/drawing1.xml"/><Relationship Id="rId5" Type="http://schemas.openxmlformats.org/officeDocument/2006/relationships/image" Target="../media/image38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7.png"/><Relationship Id="rId9" Type="http://schemas.openxmlformats.org/officeDocument/2006/relationships/diagramQuickStyle" Target="../diagrams/quickStyle1.xml"/><Relationship Id="rId14" Type="http://schemas.openxmlformats.org/officeDocument/2006/relationships/hyperlink" Target="http://www.semantic-web-journal.net/content/vecsigrafo-corpus-based-word-concept-embeddings-bridging-statisticsymbolic-representationa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bridNLP2018/tutorial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-90264" y="3003798"/>
            <a:ext cx="9324528" cy="1368152"/>
          </a:xfrm>
        </p:spPr>
        <p:txBody>
          <a:bodyPr>
            <a:normAutofit/>
          </a:bodyPr>
          <a:lstStyle/>
          <a:p>
            <a:r>
              <a:rPr lang="en-US" sz="3000" dirty="0"/>
              <a:t>Hybrid Techniques for Knowledge-based NLP (</a:t>
            </a:r>
            <a:r>
              <a:rPr lang="en-US" sz="3000" dirty="0" err="1"/>
              <a:t>HybridNLP</a:t>
            </a:r>
            <a:r>
              <a:rPr lang="en-US" sz="3000" dirty="0"/>
              <a:t>)</a:t>
            </a:r>
            <a:br>
              <a:rPr lang="en-US" sz="3000" dirty="0"/>
            </a:br>
            <a:r>
              <a:rPr lang="en-US" sz="1800" dirty="0"/>
              <a:t>knowledge graphs meet machine learning and all their friends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1"/>
          </p:nvPr>
        </p:nvSpPr>
        <p:spPr>
          <a:xfrm>
            <a:off x="-10743" y="4299942"/>
            <a:ext cx="9120088" cy="648072"/>
          </a:xfrm>
        </p:spPr>
        <p:txBody>
          <a:bodyPr/>
          <a:lstStyle/>
          <a:p>
            <a:r>
              <a:rPr lang="it-IT" sz="1800" dirty="0"/>
              <a:t>José Manuel Gómez Pérez &amp; Ronald Denaux</a:t>
            </a:r>
          </a:p>
          <a:p>
            <a:r>
              <a:rPr lang="it-IT" sz="1800" dirty="0"/>
              <a:t>ISWC 2018 – Monterey, Oct. 8</a:t>
            </a:r>
            <a:r>
              <a:rPr lang="it-IT" sz="1800" baseline="30000" dirty="0"/>
              <a:t>th</a:t>
            </a:r>
            <a:r>
              <a:rPr lang="it-IT" sz="1800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262251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54DB3-9FC4-49AF-86D6-E5C26D97B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96BE0ED-CC2D-40E4-BF92-31E211F82F5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0" y="258783"/>
            <a:ext cx="9011568" cy="584775"/>
          </a:xfrm>
        </p:spPr>
        <p:txBody>
          <a:bodyPr/>
          <a:lstStyle/>
          <a:p>
            <a:r>
              <a:rPr lang="es-ES" dirty="0" err="1"/>
              <a:t>Nothing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perfect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9DA0C43-1F00-4725-8B80-2D881A818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419" y="699542"/>
            <a:ext cx="4808915" cy="1738569"/>
          </a:xfrm>
          <a:prstGeom prst="rect">
            <a:avLst/>
          </a:prstGeom>
        </p:spPr>
      </p:pic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17FF357C-206D-496A-A90A-06C6DA5D441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0" y="2571750"/>
            <a:ext cx="4644008" cy="2376264"/>
          </a:xfrm>
        </p:spPr>
        <p:txBody>
          <a:bodyPr/>
          <a:lstStyle/>
          <a:p>
            <a:r>
              <a:rPr lang="en-US" sz="1800" b="1" dirty="0"/>
              <a:t>Detailed, expressive models </a:t>
            </a:r>
            <a:r>
              <a:rPr lang="en-US" sz="1800" dirty="0"/>
              <a:t>based on human rich understanding of the domain </a:t>
            </a:r>
          </a:p>
          <a:p>
            <a:r>
              <a:rPr lang="en-US" sz="1800" b="1" dirty="0"/>
              <a:t>Tools can enable user-entered knowledge </a:t>
            </a:r>
            <a:r>
              <a:rPr lang="en-US" sz="1800" dirty="0"/>
              <a:t>and optimize cost</a:t>
            </a:r>
          </a:p>
          <a:p>
            <a:r>
              <a:rPr lang="en-US" sz="1800" dirty="0"/>
              <a:t>Underlying formalisms support </a:t>
            </a:r>
            <a:r>
              <a:rPr lang="en-US" sz="1800" b="1" dirty="0"/>
              <a:t>logical explanations</a:t>
            </a:r>
          </a:p>
        </p:txBody>
      </p:sp>
      <p:sp>
        <p:nvSpPr>
          <p:cNvPr id="12" name="Marcador de contenido 4">
            <a:extLst>
              <a:ext uri="{FF2B5EF4-FFF2-40B4-BE49-F238E27FC236}">
                <a16:creationId xmlns:a16="http://schemas.microsoft.com/office/drawing/2014/main" id="{CDFD98BD-5B79-44B4-B0CD-D9649064C481}"/>
              </a:ext>
            </a:extLst>
          </p:cNvPr>
          <p:cNvSpPr txBox="1">
            <a:spLocks/>
          </p:cNvSpPr>
          <p:nvPr/>
        </p:nvSpPr>
        <p:spPr>
          <a:xfrm>
            <a:off x="4805771" y="2571750"/>
            <a:ext cx="4238391" cy="2376264"/>
          </a:xfrm>
          <a:prstGeom prst="rect">
            <a:avLst/>
          </a:prstGeom>
        </p:spPr>
        <p:txBody>
          <a:bodyPr lIns="180000"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Font typeface="Wingdings" charset="2"/>
              <a:buChar char="§"/>
              <a:defRPr sz="20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80000"/>
              <a:buFont typeface="Wingdings" charset="2"/>
              <a:buChar char="§"/>
              <a:defRPr sz="18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50000"/>
              <a:buFont typeface="Wingdings" charset="2"/>
              <a:buChar char="§"/>
              <a:defRPr sz="16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30000"/>
              <a:buFont typeface="Wingdings" charset="2"/>
              <a:buChar char="§"/>
              <a:defRPr sz="14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EC2F00"/>
              </a:buClr>
              <a:buSzPct val="30000"/>
              <a:buFont typeface="Wingdings" charset="2"/>
              <a:buChar char="§"/>
              <a:defRPr sz="1200" kern="1200">
                <a:solidFill>
                  <a:srgbClr val="1B3F7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Requires a </a:t>
            </a:r>
            <a:r>
              <a:rPr lang="en-US" sz="1800" b="1" dirty="0"/>
              <a:t>considerable amount of well trained, centralized labor </a:t>
            </a:r>
            <a:r>
              <a:rPr lang="en-US" sz="1800" dirty="0"/>
              <a:t>to manually encode knowledge</a:t>
            </a:r>
          </a:p>
          <a:p>
            <a:r>
              <a:rPr lang="en-US" sz="1800" dirty="0"/>
              <a:t>Lacks </a:t>
            </a:r>
            <a:r>
              <a:rPr lang="en-US" sz="1800" b="1" dirty="0"/>
              <a:t>scalability </a:t>
            </a:r>
            <a:r>
              <a:rPr lang="en-US" sz="1800" dirty="0"/>
              <a:t>with large corpora and still </a:t>
            </a:r>
            <a:r>
              <a:rPr lang="en-US" sz="1800" b="1" dirty="0"/>
              <a:t>costly due to humans in the loop</a:t>
            </a:r>
          </a:p>
          <a:p>
            <a:r>
              <a:rPr lang="en-US" sz="1800" b="1" dirty="0"/>
              <a:t>Possibly brittle</a:t>
            </a:r>
            <a:r>
              <a:rPr lang="en-US" sz="1800" dirty="0"/>
              <a:t>, hard to generalize, and prone to </a:t>
            </a:r>
            <a:r>
              <a:rPr lang="en-US" sz="1800" b="1" dirty="0"/>
              <a:t>human bias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6A35D0D-A5B7-4148-8008-848692B5755F}"/>
              </a:ext>
            </a:extLst>
          </p:cNvPr>
          <p:cNvSpPr txBox="1"/>
          <p:nvPr/>
        </p:nvSpPr>
        <p:spPr>
          <a:xfrm>
            <a:off x="7884368" y="1986975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CONS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E29ED09-D965-40F6-9B70-934F1569CCCD}"/>
              </a:ext>
            </a:extLst>
          </p:cNvPr>
          <p:cNvSpPr txBox="1"/>
          <p:nvPr/>
        </p:nvSpPr>
        <p:spPr>
          <a:xfrm>
            <a:off x="251520" y="1966808"/>
            <a:ext cx="2211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PROS</a:t>
            </a:r>
          </a:p>
        </p:txBody>
      </p:sp>
    </p:spTree>
    <p:extLst>
      <p:ext uri="{BB962C8B-B14F-4D97-AF65-F5344CB8AC3E}">
        <p14:creationId xmlns:p14="http://schemas.microsoft.com/office/powerpoint/2010/main" val="1107427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AD71BB1-ACE2-4E89-87E4-213516503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C01907-500D-4D9A-B24B-191BFCA1E1C7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Cognitive</a:t>
            </a:r>
            <a:r>
              <a:rPr lang="es-ES" dirty="0"/>
              <a:t> </a:t>
            </a:r>
            <a:r>
              <a:rPr lang="es-ES" dirty="0" err="1"/>
              <a:t>Chasm</a:t>
            </a:r>
            <a:endParaRPr lang="es-ES" dirty="0"/>
          </a:p>
        </p:txBody>
      </p:sp>
      <p:pic>
        <p:nvPicPr>
          <p:cNvPr id="1026" name="Picture 2" descr="Image result for crossing the chasm">
            <a:extLst>
              <a:ext uri="{FF2B5EF4-FFF2-40B4-BE49-F238E27FC236}">
                <a16:creationId xmlns:a16="http://schemas.microsoft.com/office/drawing/2014/main" id="{00ED1844-3842-4E5D-9EB0-477CA6AEBA44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51670"/>
            <a:ext cx="6276176" cy="286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C70B7997-B3A2-445E-930A-06E90E7F4CE4}"/>
              </a:ext>
            </a:extLst>
          </p:cNvPr>
          <p:cNvSpPr/>
          <p:nvPr/>
        </p:nvSpPr>
        <p:spPr>
          <a:xfrm flipH="1">
            <a:off x="293264" y="1684591"/>
            <a:ext cx="3024336" cy="1045537"/>
          </a:xfrm>
          <a:prstGeom prst="borderCallout2">
            <a:avLst>
              <a:gd name="adj1" fmla="val 100349"/>
              <a:gd name="adj2" fmla="val 51352"/>
              <a:gd name="adj3" fmla="val 132762"/>
              <a:gd name="adj4" fmla="val 51660"/>
              <a:gd name="adj5" fmla="val 145879"/>
              <a:gd name="adj6" fmla="val 42057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b="1" dirty="0">
                <a:solidFill>
                  <a:schemeClr val="tx1"/>
                </a:solidFill>
              </a:rPr>
              <a:t>Machine understanding vs. </a:t>
            </a:r>
          </a:p>
          <a:p>
            <a:pPr marL="0" lvl="1" algn="ctr"/>
            <a:r>
              <a:rPr lang="en-US" b="1" dirty="0">
                <a:solidFill>
                  <a:schemeClr val="tx1"/>
                </a:solidFill>
              </a:rPr>
              <a:t>Human understanding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B9032DD-30B7-4379-B3CA-CE7A8C410086}"/>
              </a:ext>
            </a:extLst>
          </p:cNvPr>
          <p:cNvSpPr/>
          <p:nvPr/>
        </p:nvSpPr>
        <p:spPr>
          <a:xfrm>
            <a:off x="3995936" y="1055858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i="1" dirty="0"/>
              <a:t>How can humans and AI interact with and understand each other?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C2E4438-6A1F-47D1-B5D3-01D14680057A}"/>
              </a:ext>
            </a:extLst>
          </p:cNvPr>
          <p:cNvSpPr/>
          <p:nvPr/>
        </p:nvSpPr>
        <p:spPr>
          <a:xfrm>
            <a:off x="6228576" y="1809530"/>
            <a:ext cx="2880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Is this possible or are they cognitively disconnected?</a:t>
            </a:r>
            <a:endParaRPr lang="es-ES" i="1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155B3EB-49CA-4052-A342-186B06454BF2}"/>
              </a:ext>
            </a:extLst>
          </p:cNvPr>
          <p:cNvSpPr/>
          <p:nvPr/>
        </p:nvSpPr>
        <p:spPr>
          <a:xfrm>
            <a:off x="4860032" y="2686882"/>
            <a:ext cx="3779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i="1" dirty="0"/>
              <a:t>What mechanisms are needed to cross the cognitive chasm?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75E4D09-747D-4CB6-84C6-8F63B6609BBE}"/>
              </a:ext>
            </a:extLst>
          </p:cNvPr>
          <p:cNvSpPr/>
          <p:nvPr/>
        </p:nvSpPr>
        <p:spPr>
          <a:xfrm>
            <a:off x="6102817" y="3459593"/>
            <a:ext cx="3131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i="1" dirty="0"/>
              <a:t>How can knowledge representation be both flexible, scalable, deep and logical?</a:t>
            </a:r>
          </a:p>
        </p:txBody>
      </p:sp>
    </p:spTree>
    <p:extLst>
      <p:ext uri="{BB962C8B-B14F-4D97-AF65-F5344CB8AC3E}">
        <p14:creationId xmlns:p14="http://schemas.microsoft.com/office/powerpoint/2010/main" val="1099052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F144B06-518B-48F9-886C-4093E3DD72D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716" y="277595"/>
            <a:ext cx="9120088" cy="565963"/>
          </a:xfrm>
        </p:spPr>
        <p:txBody>
          <a:bodyPr/>
          <a:lstStyle/>
          <a:p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Hybrid</a:t>
            </a:r>
            <a:r>
              <a:rPr lang="es-ES" dirty="0"/>
              <a:t> </a:t>
            </a:r>
            <a:r>
              <a:rPr lang="es-ES" dirty="0" err="1"/>
              <a:t>approach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NLP</a:t>
            </a:r>
          </a:p>
          <a:p>
            <a:endParaRPr lang="es-ES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DCBAF565-E559-4A07-B6B0-F87443D412B7}"/>
              </a:ext>
            </a:extLst>
          </p:cNvPr>
          <p:cNvGrpSpPr/>
          <p:nvPr/>
        </p:nvGrpSpPr>
        <p:grpSpPr>
          <a:xfrm>
            <a:off x="323528" y="987574"/>
            <a:ext cx="5592411" cy="1905548"/>
            <a:chOff x="558451" y="1314274"/>
            <a:chExt cx="7428323" cy="2827107"/>
          </a:xfrm>
        </p:grpSpPr>
        <p:pic>
          <p:nvPicPr>
            <p:cNvPr id="37" name="Picture 2" descr="Related image">
              <a:extLst>
                <a:ext uri="{FF2B5EF4-FFF2-40B4-BE49-F238E27FC236}">
                  <a16:creationId xmlns:a16="http://schemas.microsoft.com/office/drawing/2014/main" id="{EAB0EC79-10E5-4DAF-8C48-EB6359165D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1103" y="1949703"/>
              <a:ext cx="1833586" cy="1615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Image result for person computer icon">
              <a:extLst>
                <a:ext uri="{FF2B5EF4-FFF2-40B4-BE49-F238E27FC236}">
                  <a16:creationId xmlns:a16="http://schemas.microsoft.com/office/drawing/2014/main" id="{C8B3FC01-D693-48E6-AEE7-182D362445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51" y="2597903"/>
              <a:ext cx="1030879" cy="1082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Flecha: a la derecha con bandas 38">
              <a:extLst>
                <a:ext uri="{FF2B5EF4-FFF2-40B4-BE49-F238E27FC236}">
                  <a16:creationId xmlns:a16="http://schemas.microsoft.com/office/drawing/2014/main" id="{49329C31-7595-4129-B78D-30E1ACF0D97C}"/>
                </a:ext>
              </a:extLst>
            </p:cNvPr>
            <p:cNvSpPr/>
            <p:nvPr/>
          </p:nvSpPr>
          <p:spPr>
            <a:xfrm>
              <a:off x="1301553" y="2533379"/>
              <a:ext cx="715498" cy="522178"/>
            </a:xfrm>
            <a:prstGeom prst="striped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Flecha: a la derecha con bandas 39">
              <a:extLst>
                <a:ext uri="{FF2B5EF4-FFF2-40B4-BE49-F238E27FC236}">
                  <a16:creationId xmlns:a16="http://schemas.microsoft.com/office/drawing/2014/main" id="{A3FC8BE1-3B70-4CB0-938D-63F296266D45}"/>
                </a:ext>
              </a:extLst>
            </p:cNvPr>
            <p:cNvSpPr/>
            <p:nvPr/>
          </p:nvSpPr>
          <p:spPr>
            <a:xfrm>
              <a:off x="3859627" y="2514440"/>
              <a:ext cx="672512" cy="522178"/>
            </a:xfrm>
            <a:prstGeom prst="striped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6A238DF6-5EF6-45B4-88B6-7A95F2711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2000" y="1314274"/>
              <a:ext cx="3204774" cy="2827107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9F8D5483-92B7-4553-98F7-129427406A63}"/>
              </a:ext>
            </a:extLst>
          </p:cNvPr>
          <p:cNvGrpSpPr/>
          <p:nvPr/>
        </p:nvGrpSpPr>
        <p:grpSpPr>
          <a:xfrm>
            <a:off x="3635896" y="2571750"/>
            <a:ext cx="4982766" cy="2226992"/>
            <a:chOff x="4866123" y="3680138"/>
            <a:chExt cx="7325877" cy="3333750"/>
          </a:xfrm>
        </p:grpSpPr>
        <p:pic>
          <p:nvPicPr>
            <p:cNvPr id="32" name="Picture 6" descr="Related image">
              <a:extLst>
                <a:ext uri="{FF2B5EF4-FFF2-40B4-BE49-F238E27FC236}">
                  <a16:creationId xmlns:a16="http://schemas.microsoft.com/office/drawing/2014/main" id="{D03CD22C-E3FF-4D3D-AC5F-5E4ED1F7D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2499" y="5281572"/>
              <a:ext cx="1089837" cy="108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33" name="Diagrama 32">
              <a:extLst>
                <a:ext uri="{FF2B5EF4-FFF2-40B4-BE49-F238E27FC236}">
                  <a16:creationId xmlns:a16="http://schemas.microsoft.com/office/drawing/2014/main" id="{926FE609-F060-4762-8E94-B14D4C86C42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71674141"/>
                </p:ext>
              </p:extLst>
            </p:nvPr>
          </p:nvGraphicFramePr>
          <p:xfrm>
            <a:off x="8592288" y="3752425"/>
            <a:ext cx="3599712" cy="231592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pic>
          <p:nvPicPr>
            <p:cNvPr id="34" name="Picture 14" descr="Granular Knowledge Graph">
              <a:extLst>
                <a:ext uri="{FF2B5EF4-FFF2-40B4-BE49-F238E27FC236}">
                  <a16:creationId xmlns:a16="http://schemas.microsoft.com/office/drawing/2014/main" id="{6D951BAA-0312-4B03-A7E1-BDB4F8CBF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6123" y="3680138"/>
              <a:ext cx="3333750" cy="333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Flecha: a la derecha con bandas 34">
              <a:extLst>
                <a:ext uri="{FF2B5EF4-FFF2-40B4-BE49-F238E27FC236}">
                  <a16:creationId xmlns:a16="http://schemas.microsoft.com/office/drawing/2014/main" id="{B6992DF8-431C-4FA0-803F-B43E96871ABC}"/>
                </a:ext>
              </a:extLst>
            </p:cNvPr>
            <p:cNvSpPr/>
            <p:nvPr/>
          </p:nvSpPr>
          <p:spPr>
            <a:xfrm rot="10800000">
              <a:off x="8574941" y="5302698"/>
              <a:ext cx="715498" cy="522178"/>
            </a:xfrm>
            <a:prstGeom prst="striped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2" name="Elipse 41">
            <a:extLst>
              <a:ext uri="{FF2B5EF4-FFF2-40B4-BE49-F238E27FC236}">
                <a16:creationId xmlns:a16="http://schemas.microsoft.com/office/drawing/2014/main" id="{87E7EC58-A8FB-49FE-ADC5-BE6E4C77D4FD}"/>
              </a:ext>
            </a:extLst>
          </p:cNvPr>
          <p:cNvSpPr/>
          <p:nvPr/>
        </p:nvSpPr>
        <p:spPr>
          <a:xfrm>
            <a:off x="3398925" y="1281712"/>
            <a:ext cx="2685243" cy="254314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Marcador de contenido 2">
            <a:extLst>
              <a:ext uri="{FF2B5EF4-FFF2-40B4-BE49-F238E27FC236}">
                <a16:creationId xmlns:a16="http://schemas.microsoft.com/office/drawing/2014/main" id="{F6B8B936-9A30-4EC1-8FEF-05F7F9B0EB48}"/>
              </a:ext>
            </a:extLst>
          </p:cNvPr>
          <p:cNvSpPr txBox="1">
            <a:spLocks/>
          </p:cNvSpPr>
          <p:nvPr/>
        </p:nvSpPr>
        <p:spPr>
          <a:xfrm>
            <a:off x="251520" y="2571750"/>
            <a:ext cx="3233406" cy="191640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400" b="1" dirty="0">
                <a:solidFill>
                  <a:srgbClr val="339933"/>
                </a:solidFill>
              </a:rPr>
              <a:t>Knowledge embedded in corpora</a:t>
            </a:r>
          </a:p>
          <a:p>
            <a:pPr marL="285750" indent="-285750"/>
            <a:r>
              <a:rPr lang="en-US" sz="1400" b="1" dirty="0">
                <a:solidFill>
                  <a:srgbClr val="339933"/>
                </a:solidFill>
              </a:rPr>
              <a:t>Broad, flexible, scalable</a:t>
            </a:r>
          </a:p>
          <a:p>
            <a:pPr marL="285750" indent="-285750"/>
            <a:r>
              <a:rPr lang="en-US" sz="1400" b="1" dirty="0">
                <a:solidFill>
                  <a:srgbClr val="339933"/>
                </a:solidFill>
              </a:rPr>
              <a:t>Good for POS tagging, parsing, semantic relatedness</a:t>
            </a:r>
          </a:p>
          <a:p>
            <a:pPr marL="285750" indent="-285750"/>
            <a:r>
              <a:rPr lang="en-US" sz="1400" b="1" dirty="0">
                <a:solidFill>
                  <a:srgbClr val="C00000"/>
                </a:solidFill>
              </a:rPr>
              <a:t>Statistic induction, not logical explanation</a:t>
            </a:r>
          </a:p>
          <a:p>
            <a:pPr marL="285750" indent="-285750"/>
            <a:r>
              <a:rPr lang="en-US" sz="1400" b="1" dirty="0">
                <a:solidFill>
                  <a:srgbClr val="C00000"/>
                </a:solidFill>
              </a:rPr>
              <a:t>Lack of true understanding of real-world semantics and pragmatics</a:t>
            </a:r>
          </a:p>
          <a:p>
            <a:pPr marL="285750" indent="-285750"/>
            <a:r>
              <a:rPr lang="en-US" sz="1400" b="1" dirty="0">
                <a:solidFill>
                  <a:srgbClr val="C00000"/>
                </a:solidFill>
              </a:rPr>
              <a:t>Brittleness (curated training corpora)</a:t>
            </a:r>
          </a:p>
        </p:txBody>
      </p:sp>
      <p:sp>
        <p:nvSpPr>
          <p:cNvPr id="44" name="Marcador de contenido 2">
            <a:extLst>
              <a:ext uri="{FF2B5EF4-FFF2-40B4-BE49-F238E27FC236}">
                <a16:creationId xmlns:a16="http://schemas.microsoft.com/office/drawing/2014/main" id="{0D51B37C-38C9-4FFC-89B7-D6E47EF7B952}"/>
              </a:ext>
            </a:extLst>
          </p:cNvPr>
          <p:cNvSpPr txBox="1">
            <a:spLocks/>
          </p:cNvSpPr>
          <p:nvPr/>
        </p:nvSpPr>
        <p:spPr>
          <a:xfrm>
            <a:off x="6066909" y="627534"/>
            <a:ext cx="3078195" cy="2012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339933"/>
                </a:solidFill>
              </a:rPr>
              <a:t>Knowledge encoded in the mind of the expert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339933"/>
                </a:solidFill>
              </a:rPr>
              <a:t>Structured knowledge base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339933"/>
                </a:solidFill>
              </a:rPr>
              <a:t>Good for logical deduction and explanation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C00000"/>
                </a:solidFill>
              </a:rPr>
              <a:t>Deep, but possibly rigid and brittle</a:t>
            </a:r>
          </a:p>
          <a:p>
            <a:pPr marL="285750" indent="-285750">
              <a:spcBef>
                <a:spcPts val="336"/>
              </a:spcBef>
            </a:pPr>
            <a:r>
              <a:rPr lang="en-US" sz="1400" b="1" dirty="0">
                <a:solidFill>
                  <a:srgbClr val="C00000"/>
                </a:solidFill>
              </a:rPr>
              <a:t>Human is a bottleneck: hand-engineered features and powerful modeling tools needed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B3C783A-FCAA-454F-B23F-BD8409DAA119}"/>
              </a:ext>
            </a:extLst>
          </p:cNvPr>
          <p:cNvSpPr/>
          <p:nvPr/>
        </p:nvSpPr>
        <p:spPr>
          <a:xfrm>
            <a:off x="1622532" y="3737233"/>
            <a:ext cx="633384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/>
              <a:t>Vecsigrafo</a:t>
            </a:r>
          </a:p>
          <a:p>
            <a:pPr algn="ctr"/>
            <a:r>
              <a:rPr lang="es-ES" sz="2000" b="1" dirty="0" err="1">
                <a:solidFill>
                  <a:srgbClr val="C00000"/>
                </a:solidFill>
              </a:rPr>
              <a:t>Automatically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learning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how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language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is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used</a:t>
            </a:r>
            <a:r>
              <a:rPr lang="es-ES" sz="2000" b="1" dirty="0">
                <a:solidFill>
                  <a:srgbClr val="C00000"/>
                </a:solidFill>
              </a:rPr>
              <a:t> in real </a:t>
            </a:r>
            <a:r>
              <a:rPr lang="es-ES" sz="2000" b="1" dirty="0" err="1">
                <a:solidFill>
                  <a:srgbClr val="C00000"/>
                </a:solidFill>
              </a:rPr>
              <a:t>life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through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large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corpora</a:t>
            </a:r>
            <a:r>
              <a:rPr lang="es-ES" sz="2000" b="1" dirty="0">
                <a:solidFill>
                  <a:srgbClr val="C00000"/>
                </a:solidFill>
              </a:rPr>
              <a:t> and </a:t>
            </a:r>
            <a:r>
              <a:rPr lang="es-ES" sz="2000" b="1" dirty="0" err="1">
                <a:solidFill>
                  <a:srgbClr val="C00000"/>
                </a:solidFill>
              </a:rPr>
              <a:t>structured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knowledge</a:t>
            </a:r>
            <a:r>
              <a:rPr lang="es-ES" sz="2000" b="1" dirty="0">
                <a:solidFill>
                  <a:srgbClr val="C00000"/>
                </a:solidFill>
              </a:rPr>
              <a:t> </a:t>
            </a:r>
            <a:r>
              <a:rPr lang="es-ES" sz="2000" b="1" dirty="0" err="1">
                <a:solidFill>
                  <a:srgbClr val="C00000"/>
                </a:solidFill>
              </a:rPr>
              <a:t>graphs</a:t>
            </a:r>
            <a:endParaRPr lang="es-ES" sz="2000" b="1" dirty="0">
              <a:solidFill>
                <a:srgbClr val="C0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6BC005-360C-4552-8CF9-5C16ADF51E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66360" y="546748"/>
            <a:ext cx="1332302" cy="6467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F890A5-5F70-4055-9C7E-9F52C4ABD1B1}"/>
              </a:ext>
            </a:extLst>
          </p:cNvPr>
          <p:cNvSpPr/>
          <p:nvPr/>
        </p:nvSpPr>
        <p:spPr>
          <a:xfrm>
            <a:off x="595559" y="4814121"/>
            <a:ext cx="79424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800" dirty="0">
                <a:solidFill>
                  <a:srgbClr val="2E414F"/>
                </a:solidFill>
                <a:latin typeface="-apple-system"/>
              </a:rPr>
              <a:t>Denaux, R and Gómez-Pérez, JM (2018). Vecsigrafo: Corpus-based Word-Concept Embeddings - Bridging the Statistic-Symbolic Representational Gap in Natural Language Processing. Semantic Web Journal (under evaluation) </a:t>
            </a:r>
            <a:r>
              <a:rPr lang="en-US" sz="800" dirty="0">
                <a:solidFill>
                  <a:srgbClr val="2E414F"/>
                </a:solidFill>
                <a:latin typeface="-apple-system"/>
                <a:hlinkClick r:id="rId14"/>
              </a:rPr>
              <a:t>http://www.semantic-web-journal.net/content/vecsigrafo-corpus-based-word-concept-embeddings-bridging-statisticsymbolic-representational</a:t>
            </a:r>
            <a:r>
              <a:rPr lang="en-US" sz="800" dirty="0">
                <a:solidFill>
                  <a:srgbClr val="2E414F"/>
                </a:solidFill>
                <a:latin typeface="-apple-system"/>
              </a:rPr>
              <a:t> 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133487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93827E-7 L -0.00209 0.1246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623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97531E-6 L 0.00138 -0.2293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  <p:bldP spid="44" grpId="0"/>
      <p:bldP spid="4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615D40-76EE-4BAE-BF51-C950985F5EA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716" y="311527"/>
            <a:ext cx="9120088" cy="635657"/>
          </a:xfrm>
        </p:spPr>
        <p:txBody>
          <a:bodyPr/>
          <a:lstStyle/>
          <a:p>
            <a:r>
              <a:rPr lang="en-US" dirty="0"/>
              <a:t>Building blocks: COGITO ©</a:t>
            </a:r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4956831" y="75655"/>
            <a:ext cx="4079665" cy="276940"/>
          </a:xfrm>
          <a:prstGeom prst="rect">
            <a:avLst/>
          </a:prstGeom>
          <a:solidFill>
            <a:srgbClr val="C00000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bg1"/>
                </a:solidFill>
              </a:rPr>
              <a:t>Natural language text is read and analyzed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56831" y="2949078"/>
            <a:ext cx="4079665" cy="276940"/>
          </a:xfrm>
          <a:prstGeom prst="rect">
            <a:avLst/>
          </a:prstGeom>
          <a:solidFill>
            <a:srgbClr val="C00000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bg1"/>
                </a:solidFill>
              </a:rPr>
              <a:t>...and then translated into a conceptual map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56831" y="346398"/>
            <a:ext cx="4079665" cy="2239955"/>
          </a:xfrm>
          <a:prstGeom prst="rect">
            <a:avLst/>
          </a:prstGeom>
          <a:solidFill>
            <a:schemeClr val="bg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noFill/>
              </a:rPr>
              <a:t>Natural language text is read and analyzed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956831" y="3219822"/>
            <a:ext cx="4079665" cy="183644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noFill/>
              </a:rPr>
              <a:t>And then translated into a cognitive or conceptual map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56970" y="450566"/>
            <a:ext cx="3299567" cy="2305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tx1"/>
                </a:solidFill>
              </a:rPr>
              <a:t>Sentence splitting / parsing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56970" y="976156"/>
            <a:ext cx="3299567" cy="2305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tx1"/>
                </a:solidFill>
              </a:rPr>
              <a:t>Morphological analysis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356970" y="1501746"/>
            <a:ext cx="3299567" cy="2305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tx1"/>
                </a:solidFill>
              </a:rPr>
              <a:t>Sentence / logical / grammatical analysis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56970" y="2027336"/>
            <a:ext cx="3299567" cy="2305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b="1" dirty="0">
                <a:solidFill>
                  <a:schemeClr val="tx1"/>
                </a:solidFill>
              </a:rPr>
              <a:t>Semantics analysis / disambiguation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99" y="3284741"/>
            <a:ext cx="2673080" cy="1771526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193684" y="432633"/>
            <a:ext cx="288168" cy="270000"/>
          </a:xfrm>
          <a:prstGeom prst="ellipse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6" name="Oval 115"/>
          <p:cNvSpPr/>
          <p:nvPr/>
        </p:nvSpPr>
        <p:spPr>
          <a:xfrm>
            <a:off x="5193684" y="958387"/>
            <a:ext cx="288168" cy="270000"/>
          </a:xfrm>
          <a:prstGeom prst="ellipse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7" name="Oval 116"/>
          <p:cNvSpPr/>
          <p:nvPr/>
        </p:nvSpPr>
        <p:spPr>
          <a:xfrm>
            <a:off x="5193684" y="1484142"/>
            <a:ext cx="288168" cy="270000"/>
          </a:xfrm>
          <a:prstGeom prst="ellipse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8" name="Oval 117"/>
          <p:cNvSpPr/>
          <p:nvPr/>
        </p:nvSpPr>
        <p:spPr>
          <a:xfrm>
            <a:off x="5193684" y="2009896"/>
            <a:ext cx="288168" cy="270000"/>
          </a:xfrm>
          <a:prstGeom prst="ellipse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nl-NL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5498482" y="701131"/>
            <a:ext cx="3148533" cy="1779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28588" indent="-128588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900" dirty="0">
                <a:solidFill>
                  <a:schemeClr val="bg1">
                    <a:lumMod val="50000"/>
                  </a:schemeClr>
                </a:solidFill>
              </a:rPr>
              <a:t>Divide text into words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498482" y="1213685"/>
            <a:ext cx="3148533" cy="1779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28588" indent="-128588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900" dirty="0">
                <a:solidFill>
                  <a:schemeClr val="bg1">
                    <a:lumMod val="50000"/>
                  </a:schemeClr>
                </a:solidFill>
              </a:rPr>
              <a:t>Understand word forms (e.g. Verb conjugations)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498482" y="1737003"/>
            <a:ext cx="3148533" cy="1779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28588" indent="-128588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Understand how words relate to other words, and what their function is in the sentence</a:t>
            </a:r>
            <a:endParaRPr lang="nl-NL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5498482" y="2260455"/>
            <a:ext cx="3148533" cy="1779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28588" indent="-128588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Understanding sentences and texts as a whole, taking into account words synonyms, context, plausibility</a:t>
            </a:r>
            <a:endParaRPr lang="nl-NL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Arrow: Chevron 14"/>
          <p:cNvSpPr/>
          <p:nvPr/>
        </p:nvSpPr>
        <p:spPr>
          <a:xfrm rot="5400000">
            <a:off x="6794454" y="2266420"/>
            <a:ext cx="276939" cy="957503"/>
          </a:xfrm>
          <a:prstGeom prst="chevron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200" dirty="0" err="1">
              <a:solidFill>
                <a:schemeClr val="tx1"/>
              </a:solidFill>
            </a:endParaRP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F5587BB1-CC99-4F51-B151-14892352348E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01469" y="1183056"/>
            <a:ext cx="4600313" cy="3764958"/>
          </a:xfrm>
        </p:spPr>
        <p:txBody>
          <a:bodyPr/>
          <a:lstStyle/>
          <a:p>
            <a:r>
              <a:rPr lang="en-US" sz="1600" b="1" dirty="0"/>
              <a:t>COGITO is a knowledge-based NLP system built</a:t>
            </a:r>
            <a:r>
              <a:rPr lang="en-US" sz="1600" dirty="0"/>
              <a:t> </a:t>
            </a:r>
            <a:r>
              <a:rPr lang="en-US" sz="1600" b="1" dirty="0"/>
              <a:t>on </a:t>
            </a:r>
            <a:r>
              <a:rPr lang="en-US" sz="1600" dirty="0"/>
              <a:t>a KG called Sensigrafo, with word definitions, related concepts and linguistic information</a:t>
            </a:r>
          </a:p>
          <a:p>
            <a:r>
              <a:rPr lang="en-US" sz="1600" b="1" dirty="0"/>
              <a:t>Word-sense disambiguation</a:t>
            </a:r>
            <a:r>
              <a:rPr lang="en-US" sz="1600" dirty="0"/>
              <a:t>, based on word context over Sensigrafo. Other basic NLP tasks include </a:t>
            </a:r>
            <a:r>
              <a:rPr lang="en-US" sz="1600" b="1" dirty="0"/>
              <a:t>categorization </a:t>
            </a:r>
            <a:r>
              <a:rPr lang="en-US" sz="1600" dirty="0"/>
              <a:t>and </a:t>
            </a:r>
            <a:r>
              <a:rPr lang="en-US" sz="1600" b="1" dirty="0"/>
              <a:t>extraction</a:t>
            </a:r>
          </a:p>
          <a:p>
            <a:r>
              <a:rPr lang="en-US" sz="1600" b="1" dirty="0"/>
              <a:t>Main entities include </a:t>
            </a:r>
            <a:r>
              <a:rPr lang="en-US" sz="1600" b="1" dirty="0" err="1"/>
              <a:t>syncons</a:t>
            </a:r>
            <a:r>
              <a:rPr lang="en-US" sz="1600" dirty="0"/>
              <a:t>, (concepts), </a:t>
            </a:r>
            <a:r>
              <a:rPr lang="en-US" sz="1600" b="1" dirty="0"/>
              <a:t>lemmas </a:t>
            </a:r>
            <a:r>
              <a:rPr lang="en-US" sz="1600" dirty="0"/>
              <a:t>(canonical representation of a word) and </a:t>
            </a:r>
            <a:r>
              <a:rPr lang="en-US" sz="1600" b="1" dirty="0"/>
              <a:t>relations </a:t>
            </a:r>
            <a:r>
              <a:rPr lang="en-US" sz="1600" dirty="0"/>
              <a:t>(properties, hypernymy, polysemy, synonymy…)</a:t>
            </a:r>
          </a:p>
          <a:p>
            <a:r>
              <a:rPr lang="en-US" sz="1600" b="1" dirty="0"/>
              <a:t>~300K </a:t>
            </a:r>
            <a:r>
              <a:rPr lang="en-US" sz="1600" b="1" dirty="0" err="1"/>
              <a:t>syncons</a:t>
            </a:r>
            <a:r>
              <a:rPr lang="en-US" sz="1600" b="1" dirty="0"/>
              <a:t>, ~400K lemmas and 80+ relation types (~2.8 million links)</a:t>
            </a:r>
          </a:p>
          <a:p>
            <a:r>
              <a:rPr lang="en-US" sz="1600" dirty="0"/>
              <a:t>Your </a:t>
            </a:r>
            <a:r>
              <a:rPr lang="en-US" sz="1600" dirty="0" err="1"/>
              <a:t>vecisgrafo</a:t>
            </a:r>
            <a:r>
              <a:rPr lang="en-US" sz="1600" dirty="0"/>
              <a:t> can also use other combos of </a:t>
            </a:r>
            <a:r>
              <a:rPr lang="en-US" sz="1600" dirty="0" err="1"/>
              <a:t>disambiguator</a:t>
            </a:r>
            <a:r>
              <a:rPr lang="en-US" sz="1600" dirty="0"/>
              <a:t> and KG, e.g. shallow connectivity disambiguation and WordNet, </a:t>
            </a:r>
            <a:r>
              <a:rPr lang="en-US" sz="1600" dirty="0" err="1"/>
              <a:t>DBpedia</a:t>
            </a:r>
            <a:r>
              <a:rPr lang="en-US" sz="1600" dirty="0"/>
              <a:t>, etc.</a:t>
            </a:r>
          </a:p>
          <a:p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600736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2F8345-BA37-466F-8972-2366E90D2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026FD8B-B7DF-4D2A-ADE7-484626A4F7D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-23700" y="217738"/>
            <a:ext cx="9120088" cy="635657"/>
          </a:xfrm>
        </p:spPr>
        <p:txBody>
          <a:bodyPr/>
          <a:lstStyle/>
          <a:p>
            <a:r>
              <a:rPr lang="en-US" dirty="0"/>
              <a:t>Building blocks: (not only) word embeddings</a:t>
            </a:r>
          </a:p>
        </p:txBody>
      </p:sp>
      <p:pic>
        <p:nvPicPr>
          <p:cNvPr id="7" name="Marcador de contenido 5">
            <a:extLst>
              <a:ext uri="{FF2B5EF4-FFF2-40B4-BE49-F238E27FC236}">
                <a16:creationId xmlns:a16="http://schemas.microsoft.com/office/drawing/2014/main" id="{6B69DA08-5592-49AE-8F79-2C1F6AC93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13" y="763757"/>
            <a:ext cx="3289287" cy="2234924"/>
          </a:xfrm>
          <a:prstGeom prst="rect">
            <a:avLst/>
          </a:prstGeom>
        </p:spPr>
      </p:pic>
      <p:pic>
        <p:nvPicPr>
          <p:cNvPr id="8" name="Picture 6" descr="Alt text">
            <a:extLst>
              <a:ext uri="{FF2B5EF4-FFF2-40B4-BE49-F238E27FC236}">
                <a16:creationId xmlns:a16="http://schemas.microsoft.com/office/drawing/2014/main" id="{FD6A325E-C31F-470B-8AC7-9B27B8C01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10432"/>
            <a:ext cx="3528392" cy="246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colah.github.io/posts/2014-07-NLP-RNNs-Representations/img/Mikolov-GenderVecs.png">
            <a:extLst>
              <a:ext uri="{FF2B5EF4-FFF2-40B4-BE49-F238E27FC236}">
                <a16:creationId xmlns:a16="http://schemas.microsoft.com/office/drawing/2014/main" id="{4DEC048C-4E6B-4F38-B0C3-1534C1ACF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722555"/>
            <a:ext cx="1565225" cy="1143348"/>
          </a:xfrm>
          <a:prstGeom prst="rect">
            <a:avLst/>
          </a:prstGeom>
          <a:noFill/>
          <a:extLst/>
        </p:spPr>
      </p:pic>
      <p:pic>
        <p:nvPicPr>
          <p:cNvPr id="10" name="Picture 4" descr="http://colah.github.io/posts/2014-07-NLP-RNNs-Representations/img/Mikolov-AnalogyTable.png">
            <a:extLst>
              <a:ext uri="{FF2B5EF4-FFF2-40B4-BE49-F238E27FC236}">
                <a16:creationId xmlns:a16="http://schemas.microsoft.com/office/drawing/2014/main" id="{A85C02D5-990A-4D45-857D-0C10163ED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998681"/>
            <a:ext cx="4648044" cy="199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5C50A083-9C46-4828-B25F-034A15C4272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215516" y="1059582"/>
            <a:ext cx="4428492" cy="1600134"/>
          </a:xfrm>
        </p:spPr>
        <p:txBody>
          <a:bodyPr/>
          <a:lstStyle/>
          <a:p>
            <a:r>
              <a:rPr lang="en-US" sz="1600" dirty="0"/>
              <a:t>Provide a </a:t>
            </a:r>
            <a:r>
              <a:rPr lang="en-US" sz="1600" b="1" dirty="0"/>
              <a:t>compact representation </a:t>
            </a:r>
            <a:r>
              <a:rPr lang="en-US" sz="1600" dirty="0"/>
              <a:t>of words in a vector space, capturing their </a:t>
            </a:r>
            <a:r>
              <a:rPr lang="en-US" sz="1600" b="1" dirty="0"/>
              <a:t>meaning</a:t>
            </a:r>
            <a:r>
              <a:rPr lang="en-US" sz="1600" dirty="0"/>
              <a:t> as per document corpora</a:t>
            </a:r>
          </a:p>
          <a:p>
            <a:r>
              <a:rPr lang="en-US" sz="1600" dirty="0"/>
              <a:t>Enable </a:t>
            </a:r>
            <a:r>
              <a:rPr lang="en-US" sz="1600" b="1" dirty="0"/>
              <a:t>word similarity, analogy and relatedness </a:t>
            </a:r>
            <a:r>
              <a:rPr lang="en-US" sz="1600" dirty="0"/>
              <a:t>based on vector arithmetic</a:t>
            </a:r>
          </a:p>
          <a:p>
            <a:r>
              <a:rPr lang="en-US" sz="1600" b="1" dirty="0"/>
              <a:t>Semantic portability </a:t>
            </a:r>
            <a:r>
              <a:rPr lang="en-US" sz="1600" dirty="0"/>
              <a:t>over languages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77228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C4C2513-69F2-4C19-95A9-5FA5585D5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15</a:t>
            </a:fld>
            <a:endParaRPr lang="it-IT" dirty="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EB82075A-173D-4AC5-B3FC-0E77EDE939EC}"/>
              </a:ext>
            </a:extLst>
          </p:cNvPr>
          <p:cNvGraphicFramePr>
            <a:graphicFrameLocks noGrp="1"/>
          </p:cNvGraphicFramePr>
          <p:nvPr>
            <p:ph sz="half" idx="11"/>
            <p:extLst/>
          </p:nvPr>
        </p:nvGraphicFramePr>
        <p:xfrm>
          <a:off x="467544" y="181283"/>
          <a:ext cx="8784976" cy="4032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FE35198-71D7-4CE8-864B-1650091C88C5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39552" y="168040"/>
            <a:ext cx="9120088" cy="635657"/>
          </a:xfrm>
        </p:spPr>
        <p:txBody>
          <a:bodyPr/>
          <a:lstStyle/>
          <a:p>
            <a:r>
              <a:rPr lang="en-US" dirty="0"/>
              <a:t>Made in the Lab, born from business needs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1F450D3-F19A-4C6C-87C8-69FC5387E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5625" y="3563935"/>
            <a:ext cx="2413637" cy="145608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1DD1D54-810B-4E99-9F88-9DC7D681FA2F}"/>
              </a:ext>
            </a:extLst>
          </p:cNvPr>
          <p:cNvSpPr/>
          <p:nvPr/>
        </p:nvSpPr>
        <p:spPr>
          <a:xfrm>
            <a:off x="251520" y="3466813"/>
            <a:ext cx="54726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Fast internationalization at Expert System (EU, US, LATAM) and growing customer needs in 14 languages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Need to quickly reuse and leverage semantic resources from strongly represented languages into less represented languages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29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8D8166-B7B2-4042-A728-2FE91E006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pic>
        <p:nvPicPr>
          <p:cNvPr id="10" name="Imagen 6">
            <a:extLst>
              <a:ext uri="{FF2B5EF4-FFF2-40B4-BE49-F238E27FC236}">
                <a16:creationId xmlns:a16="http://schemas.microsoft.com/office/drawing/2014/main" id="{C5BB62A2-E4AB-451D-83A2-A1A0E442F3DF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9" y="2427734"/>
            <a:ext cx="7924942" cy="1473355"/>
          </a:xfrm>
          <a:prstGeom prst="rect">
            <a:avLst/>
          </a:prstGeom>
        </p:spPr>
      </p:pic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4139952" y="1131590"/>
            <a:ext cx="3888432" cy="1008112"/>
          </a:xfrm>
          <a:prstGeom prst="borderCallout1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it-IT" sz="2000" i="1" dirty="0"/>
              <a:t>What a vecsigrafo is (and what it is not) and how to build one using Sensigrafo or other KGs</a:t>
            </a:r>
          </a:p>
        </p:txBody>
      </p:sp>
    </p:spTree>
    <p:extLst>
      <p:ext uri="{BB962C8B-B14F-4D97-AF65-F5344CB8AC3E}">
        <p14:creationId xmlns:p14="http://schemas.microsoft.com/office/powerpoint/2010/main" val="4111123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8D8166-B7B2-4042-A728-2FE91E006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202959" y="4455932"/>
            <a:ext cx="9144000" cy="252759"/>
          </a:xfrm>
        </p:spPr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4435678" y="844221"/>
            <a:ext cx="4536504" cy="1440160"/>
          </a:xfrm>
          <a:prstGeom prst="borderCallout1">
            <a:avLst>
              <a:gd name="adj1" fmla="val 18750"/>
              <a:gd name="adj2" fmla="val -8333"/>
              <a:gd name="adj3" fmla="val 54577"/>
              <a:gd name="adj4" fmla="val -2082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it-IT" sz="2000" i="1" dirty="0"/>
              <a:t>How to evaluate the quality of a vecsigrafo (and in general word and concept embeddings) beyond the usual word similarity benchmarks</a:t>
            </a:r>
          </a:p>
        </p:txBody>
      </p:sp>
      <p:grpSp>
        <p:nvGrpSpPr>
          <p:cNvPr id="8" name="Grupo 16">
            <a:extLst>
              <a:ext uri="{FF2B5EF4-FFF2-40B4-BE49-F238E27FC236}">
                <a16:creationId xmlns:a16="http://schemas.microsoft.com/office/drawing/2014/main" id="{0E3CE452-99B1-43B6-B1BC-981FE5B0B496}"/>
              </a:ext>
            </a:extLst>
          </p:cNvPr>
          <p:cNvGrpSpPr/>
          <p:nvPr/>
        </p:nvGrpSpPr>
        <p:grpSpPr>
          <a:xfrm>
            <a:off x="288529" y="2431259"/>
            <a:ext cx="4067944" cy="1174956"/>
            <a:chOff x="467544" y="2499742"/>
            <a:chExt cx="4067944" cy="1174956"/>
          </a:xfrm>
        </p:grpSpPr>
        <p:pic>
          <p:nvPicPr>
            <p:cNvPr id="9" name="Imagen 5">
              <a:extLst>
                <a:ext uri="{FF2B5EF4-FFF2-40B4-BE49-F238E27FC236}">
                  <a16:creationId xmlns:a16="http://schemas.microsoft.com/office/drawing/2014/main" id="{73E929D0-D653-480B-BF57-0039A85CE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2499742"/>
              <a:ext cx="4067944" cy="1174956"/>
            </a:xfrm>
            <a:prstGeom prst="rect">
              <a:avLst/>
            </a:prstGeom>
          </p:spPr>
        </p:pic>
        <p:sp>
          <p:nvSpPr>
            <p:cNvPr id="12" name="Rectángulo 12">
              <a:extLst>
                <a:ext uri="{FF2B5EF4-FFF2-40B4-BE49-F238E27FC236}">
                  <a16:creationId xmlns:a16="http://schemas.microsoft.com/office/drawing/2014/main" id="{E77E0900-2179-481A-98C6-1B1FEBB71A19}"/>
                </a:ext>
              </a:extLst>
            </p:cNvPr>
            <p:cNvSpPr/>
            <p:nvPr/>
          </p:nvSpPr>
          <p:spPr>
            <a:xfrm>
              <a:off x="1792828" y="3211905"/>
              <a:ext cx="14173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/>
                <a:t>a) </a:t>
              </a:r>
              <a:r>
                <a:rPr lang="es-ES" sz="1200" dirty="0" err="1"/>
                <a:t>Random</a:t>
              </a:r>
              <a:r>
                <a:rPr lang="es-ES" sz="1200" dirty="0"/>
                <a:t> </a:t>
              </a:r>
              <a:r>
                <a:rPr lang="es-ES" sz="1200" dirty="0" err="1"/>
                <a:t>baseline</a:t>
              </a:r>
              <a:endParaRPr lang="es-ES" sz="1200" dirty="0"/>
            </a:p>
          </p:txBody>
        </p:sp>
      </p:grpSp>
      <p:grpSp>
        <p:nvGrpSpPr>
          <p:cNvPr id="13" name="Grupo 17">
            <a:extLst>
              <a:ext uri="{FF2B5EF4-FFF2-40B4-BE49-F238E27FC236}">
                <a16:creationId xmlns:a16="http://schemas.microsoft.com/office/drawing/2014/main" id="{F666A47F-7D39-429C-8335-27C5D0FB74F6}"/>
              </a:ext>
            </a:extLst>
          </p:cNvPr>
          <p:cNvGrpSpPr/>
          <p:nvPr/>
        </p:nvGrpSpPr>
        <p:grpSpPr>
          <a:xfrm>
            <a:off x="4729081" y="2452085"/>
            <a:ext cx="4032448" cy="1176486"/>
            <a:chOff x="4572000" y="2499742"/>
            <a:chExt cx="4032448" cy="1176486"/>
          </a:xfrm>
        </p:grpSpPr>
        <p:pic>
          <p:nvPicPr>
            <p:cNvPr id="14" name="Imagen 7">
              <a:extLst>
                <a:ext uri="{FF2B5EF4-FFF2-40B4-BE49-F238E27FC236}">
                  <a16:creationId xmlns:a16="http://schemas.microsoft.com/office/drawing/2014/main" id="{71890BA7-5003-4DD8-8103-C865A8C1B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499742"/>
              <a:ext cx="4032448" cy="1176486"/>
            </a:xfrm>
            <a:prstGeom prst="rect">
              <a:avLst/>
            </a:prstGeom>
          </p:spPr>
        </p:pic>
        <p:sp>
          <p:nvSpPr>
            <p:cNvPr id="15" name="Rectángulo 13">
              <a:extLst>
                <a:ext uri="{FF2B5EF4-FFF2-40B4-BE49-F238E27FC236}">
                  <a16:creationId xmlns:a16="http://schemas.microsoft.com/office/drawing/2014/main" id="{7BE6B57C-28C8-43E3-A781-08BCA6FB9220}"/>
                </a:ext>
              </a:extLst>
            </p:cNvPr>
            <p:cNvSpPr/>
            <p:nvPr/>
          </p:nvSpPr>
          <p:spPr>
            <a:xfrm>
              <a:off x="5836319" y="3210666"/>
              <a:ext cx="15038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/>
                <a:t>b) </a:t>
              </a:r>
              <a:r>
                <a:rPr lang="es-ES" sz="1200" dirty="0" err="1"/>
                <a:t>Buggy</a:t>
              </a:r>
              <a:r>
                <a:rPr lang="es-ES" sz="1200" dirty="0"/>
                <a:t> </a:t>
              </a:r>
              <a:r>
                <a:rPr lang="es-ES" sz="1200" dirty="0" err="1"/>
                <a:t>correlations</a:t>
              </a:r>
              <a:endParaRPr lang="es-ES" sz="1200" dirty="0"/>
            </a:p>
          </p:txBody>
        </p:sp>
      </p:grpSp>
      <p:grpSp>
        <p:nvGrpSpPr>
          <p:cNvPr id="16" name="Grupo 18">
            <a:extLst>
              <a:ext uri="{FF2B5EF4-FFF2-40B4-BE49-F238E27FC236}">
                <a16:creationId xmlns:a16="http://schemas.microsoft.com/office/drawing/2014/main" id="{6F036DCA-B121-421B-A7AD-0A60B28B86D5}"/>
              </a:ext>
            </a:extLst>
          </p:cNvPr>
          <p:cNvGrpSpPr/>
          <p:nvPr/>
        </p:nvGrpSpPr>
        <p:grpSpPr>
          <a:xfrm>
            <a:off x="288529" y="3612605"/>
            <a:ext cx="4104456" cy="1192452"/>
            <a:chOff x="467544" y="3752780"/>
            <a:chExt cx="4104456" cy="1192452"/>
          </a:xfrm>
        </p:grpSpPr>
        <p:pic>
          <p:nvPicPr>
            <p:cNvPr id="17" name="Imagen 9">
              <a:extLst>
                <a:ext uri="{FF2B5EF4-FFF2-40B4-BE49-F238E27FC236}">
                  <a16:creationId xmlns:a16="http://schemas.microsoft.com/office/drawing/2014/main" id="{F8018769-E3FA-4EE4-B1C2-22A3B75D5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3752780"/>
              <a:ext cx="4104456" cy="1192452"/>
            </a:xfrm>
            <a:prstGeom prst="rect">
              <a:avLst/>
            </a:prstGeom>
          </p:spPr>
        </p:pic>
        <p:sp>
          <p:nvSpPr>
            <p:cNvPr id="18" name="Rectángulo 14">
              <a:extLst>
                <a:ext uri="{FF2B5EF4-FFF2-40B4-BE49-F238E27FC236}">
                  <a16:creationId xmlns:a16="http://schemas.microsoft.com/office/drawing/2014/main" id="{CCC92E84-0E4A-498E-844E-DD2C169D7F99}"/>
                </a:ext>
              </a:extLst>
            </p:cNvPr>
            <p:cNvSpPr/>
            <p:nvPr/>
          </p:nvSpPr>
          <p:spPr>
            <a:xfrm>
              <a:off x="1950083" y="4457607"/>
              <a:ext cx="11028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/>
                <a:t>c) </a:t>
              </a:r>
              <a:r>
                <a:rPr lang="es-ES" sz="1200" dirty="0" err="1"/>
                <a:t>Uncentered</a:t>
              </a:r>
              <a:endParaRPr lang="es-ES" sz="1200" dirty="0"/>
            </a:p>
          </p:txBody>
        </p:sp>
      </p:grpSp>
      <p:grpSp>
        <p:nvGrpSpPr>
          <p:cNvPr id="19" name="Grupo 19">
            <a:extLst>
              <a:ext uri="{FF2B5EF4-FFF2-40B4-BE49-F238E27FC236}">
                <a16:creationId xmlns:a16="http://schemas.microsoft.com/office/drawing/2014/main" id="{0CBE97EC-13D5-470C-B3B8-0D93EA9F40BC}"/>
              </a:ext>
            </a:extLst>
          </p:cNvPr>
          <p:cNvGrpSpPr/>
          <p:nvPr/>
        </p:nvGrpSpPr>
        <p:grpSpPr>
          <a:xfrm>
            <a:off x="4692569" y="3633431"/>
            <a:ext cx="4068960" cy="1177496"/>
            <a:chOff x="4535488" y="3752780"/>
            <a:chExt cx="4068960" cy="1177496"/>
          </a:xfrm>
        </p:grpSpPr>
        <p:pic>
          <p:nvPicPr>
            <p:cNvPr id="20" name="Imagen 11">
              <a:extLst>
                <a:ext uri="{FF2B5EF4-FFF2-40B4-BE49-F238E27FC236}">
                  <a16:creationId xmlns:a16="http://schemas.microsoft.com/office/drawing/2014/main" id="{367AC243-9B83-4631-9BDB-5820BC1DA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488" y="3752780"/>
              <a:ext cx="4068960" cy="1177496"/>
            </a:xfrm>
            <a:prstGeom prst="rect">
              <a:avLst/>
            </a:prstGeom>
          </p:spPr>
        </p:pic>
        <p:sp>
          <p:nvSpPr>
            <p:cNvPr id="21" name="Rectángulo 15">
              <a:extLst>
                <a:ext uri="{FF2B5EF4-FFF2-40B4-BE49-F238E27FC236}">
                  <a16:creationId xmlns:a16="http://schemas.microsoft.com/office/drawing/2014/main" id="{8D435D4A-4890-45CC-8A8C-9CD8405656F5}"/>
                </a:ext>
              </a:extLst>
            </p:cNvPr>
            <p:cNvSpPr/>
            <p:nvPr/>
          </p:nvSpPr>
          <p:spPr>
            <a:xfrm>
              <a:off x="6016675" y="4471438"/>
              <a:ext cx="11065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200" dirty="0"/>
                <a:t>d) Re-</a:t>
              </a:r>
              <a:r>
                <a:rPr lang="es-ES" sz="1200" dirty="0" err="1"/>
                <a:t>centered</a:t>
              </a:r>
              <a:endParaRPr lang="es-ES" sz="1200" dirty="0"/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09ECEB9-F929-465D-9962-C039CCFA58A8}"/>
              </a:ext>
            </a:extLst>
          </p:cNvPr>
          <p:cNvSpPr/>
          <p:nvPr/>
        </p:nvSpPr>
        <p:spPr>
          <a:xfrm>
            <a:off x="840649" y="2116403"/>
            <a:ext cx="3312368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b="1" dirty="0"/>
              <a:t>Word Prediction Plots</a:t>
            </a:r>
          </a:p>
          <a:p>
            <a:pPr lvl="0" algn="ctr">
              <a:defRPr/>
            </a:pPr>
            <a:r>
              <a:rPr lang="en-US" sz="1200" b="1" dirty="0"/>
              <a:t>(quality validation and hypothesis checking)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88657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5122331" y="814606"/>
            <a:ext cx="3736722" cy="1272182"/>
          </a:xfrm>
          <a:prstGeom prst="borderCallout1">
            <a:avLst>
              <a:gd name="adj1" fmla="val 33882"/>
              <a:gd name="adj2" fmla="val -4899"/>
              <a:gd name="adj3" fmla="val 60882"/>
              <a:gd name="adj4" fmla="val -1868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defRPr/>
            </a:pPr>
            <a:r>
              <a:rPr lang="it-IT" sz="2000" i="1" dirty="0"/>
              <a:t>How to use vecsigrafos to curate and interlink KGs, e.g. in cross-lingual domains</a:t>
            </a:r>
          </a:p>
        </p:txBody>
      </p:sp>
      <p:pic>
        <p:nvPicPr>
          <p:cNvPr id="23" name="Imagen 10">
            <a:extLst>
              <a:ext uri="{FF2B5EF4-FFF2-40B4-BE49-F238E27FC236}">
                <a16:creationId xmlns:a16="http://schemas.microsoft.com/office/drawing/2014/main" id="{2A21497F-9913-4344-8C6B-D3DC5CD33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323143"/>
            <a:ext cx="3384376" cy="1692188"/>
          </a:xfrm>
          <a:prstGeom prst="rect">
            <a:avLst/>
          </a:prstGeom>
        </p:spPr>
      </p:pic>
      <p:pic>
        <p:nvPicPr>
          <p:cNvPr id="24" name="Imagen 11">
            <a:extLst>
              <a:ext uri="{FF2B5EF4-FFF2-40B4-BE49-F238E27FC236}">
                <a16:creationId xmlns:a16="http://schemas.microsoft.com/office/drawing/2014/main" id="{1295F919-2877-4DA7-8DEF-F8654F7F6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330" y="2721538"/>
            <a:ext cx="3778251" cy="1930990"/>
          </a:xfrm>
          <a:prstGeom prst="rect">
            <a:avLst/>
          </a:prstGeom>
        </p:spPr>
      </p:pic>
      <p:pic>
        <p:nvPicPr>
          <p:cNvPr id="25" name="Imagen 16">
            <a:extLst>
              <a:ext uri="{FF2B5EF4-FFF2-40B4-BE49-F238E27FC236}">
                <a16:creationId xmlns:a16="http://schemas.microsoft.com/office/drawing/2014/main" id="{C080F183-9973-49D9-ABDB-DEEFA5DCB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724" y="3629389"/>
            <a:ext cx="4110036" cy="1429578"/>
          </a:xfrm>
          <a:prstGeom prst="rect">
            <a:avLst/>
          </a:prstGeom>
        </p:spPr>
      </p:pic>
      <p:sp>
        <p:nvSpPr>
          <p:cNvPr id="26" name="Rectángulo 19">
            <a:extLst>
              <a:ext uri="{FF2B5EF4-FFF2-40B4-BE49-F238E27FC236}">
                <a16:creationId xmlns:a16="http://schemas.microsoft.com/office/drawing/2014/main" id="{71845E4D-E58C-4C6E-BCE2-F924461312A3}"/>
              </a:ext>
            </a:extLst>
          </p:cNvPr>
          <p:cNvSpPr/>
          <p:nvPr/>
        </p:nvSpPr>
        <p:spPr>
          <a:xfrm>
            <a:off x="215516" y="864797"/>
            <a:ext cx="331236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srgbClr val="1B3F7D"/>
                </a:solidFill>
              </a:rPr>
              <a:t>“Financing” (EN</a:t>
            </a:r>
            <a:r>
              <a:rPr lang="en-US" b="1" dirty="0">
                <a:solidFill>
                  <a:srgbClr val="1B3F7D"/>
                </a:solidFill>
                <a:sym typeface="Wingdings" panose="05000000000000000000" pitchFamily="2" charset="2"/>
              </a:rPr>
              <a:t>ES)</a:t>
            </a:r>
            <a:endParaRPr lang="en-US" b="1" dirty="0">
              <a:solidFill>
                <a:srgbClr val="1B3F7D"/>
              </a:solidFill>
            </a:endParaRPr>
          </a:p>
        </p:txBody>
      </p:sp>
      <p:sp>
        <p:nvSpPr>
          <p:cNvPr id="27" name="Rectángulo 20">
            <a:extLst>
              <a:ext uri="{FF2B5EF4-FFF2-40B4-BE49-F238E27FC236}">
                <a16:creationId xmlns:a16="http://schemas.microsoft.com/office/drawing/2014/main" id="{BAC75327-173A-43AC-8FF2-8E4C98F8BB07}"/>
              </a:ext>
            </a:extLst>
          </p:cNvPr>
          <p:cNvSpPr/>
          <p:nvPr/>
        </p:nvSpPr>
        <p:spPr>
          <a:xfrm>
            <a:off x="927566" y="3208874"/>
            <a:ext cx="331236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srgbClr val="1B3F7D"/>
                </a:solidFill>
              </a:rPr>
              <a:t>“PYME” (ES</a:t>
            </a:r>
            <a:r>
              <a:rPr lang="en-US" b="1" dirty="0">
                <a:solidFill>
                  <a:srgbClr val="1B3F7D"/>
                </a:solidFill>
                <a:sym typeface="Wingdings" panose="05000000000000000000" pitchFamily="2" charset="2"/>
              </a:rPr>
              <a:t>EN)</a:t>
            </a:r>
            <a:endParaRPr lang="en-US" b="1" dirty="0">
              <a:solidFill>
                <a:srgbClr val="1B3F7D"/>
              </a:solidFill>
            </a:endParaRPr>
          </a:p>
        </p:txBody>
      </p:sp>
      <p:sp>
        <p:nvSpPr>
          <p:cNvPr id="28" name="Rectángulo 21">
            <a:extLst>
              <a:ext uri="{FF2B5EF4-FFF2-40B4-BE49-F238E27FC236}">
                <a16:creationId xmlns:a16="http://schemas.microsoft.com/office/drawing/2014/main" id="{A17E99C3-CA79-4702-90B3-1641494C22A7}"/>
              </a:ext>
            </a:extLst>
          </p:cNvPr>
          <p:cNvSpPr/>
          <p:nvPr/>
        </p:nvSpPr>
        <p:spPr>
          <a:xfrm>
            <a:off x="5217752" y="2275275"/>
            <a:ext cx="331236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B3F7D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srgbClr val="1B3F7D"/>
                </a:solidFill>
              </a:rPr>
              <a:t>“Scrap value” (EN</a:t>
            </a:r>
            <a:r>
              <a:rPr lang="en-US" b="1" dirty="0">
                <a:solidFill>
                  <a:srgbClr val="1B3F7D"/>
                </a:solidFill>
                <a:sym typeface="Wingdings" panose="05000000000000000000" pitchFamily="2" charset="2"/>
              </a:rPr>
              <a:t>ES)</a:t>
            </a:r>
            <a:endParaRPr lang="en-US" b="1" dirty="0">
              <a:solidFill>
                <a:srgbClr val="1B3F7D"/>
              </a:solidFill>
            </a:endParaRPr>
          </a:p>
        </p:txBody>
      </p:sp>
      <p:pic>
        <p:nvPicPr>
          <p:cNvPr id="29" name="Picture 8" descr="Image result for check">
            <a:extLst>
              <a:ext uri="{FF2B5EF4-FFF2-40B4-BE49-F238E27FC236}">
                <a16:creationId xmlns:a16="http://schemas.microsoft.com/office/drawing/2014/main" id="{6F27D6E3-0A92-4086-B820-72850D35B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97" y="1982479"/>
            <a:ext cx="987574" cy="98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Image result for check">
            <a:extLst>
              <a:ext uri="{FF2B5EF4-FFF2-40B4-BE49-F238E27FC236}">
                <a16:creationId xmlns:a16="http://schemas.microsoft.com/office/drawing/2014/main" id="{797C47BB-3E37-4FCD-988A-4D3EB70FF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660" y="2699459"/>
            <a:ext cx="987574" cy="98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Image result for question mark">
            <a:extLst>
              <a:ext uri="{FF2B5EF4-FFF2-40B4-BE49-F238E27FC236}">
                <a16:creationId xmlns:a16="http://schemas.microsoft.com/office/drawing/2014/main" id="{0F3A091B-F7EF-4C27-9D0C-83A7BFE90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942" y="3488867"/>
            <a:ext cx="1068852" cy="106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596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8D8166-B7B2-4042-A728-2FE91E006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19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747C20-E081-4D79-95E9-B430FBC9968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What you will find in this tutorial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74CC754-7293-4C55-892D-744036DCB81E}"/>
              </a:ext>
            </a:extLst>
          </p:cNvPr>
          <p:cNvSpPr/>
          <p:nvPr/>
        </p:nvSpPr>
        <p:spPr>
          <a:xfrm>
            <a:off x="5004047" y="829569"/>
            <a:ext cx="3888432" cy="2230934"/>
          </a:xfrm>
          <a:prstGeom prst="borderCallout1">
            <a:avLst>
              <a:gd name="adj1" fmla="val 23109"/>
              <a:gd name="adj2" fmla="val -5033"/>
              <a:gd name="adj3" fmla="val 66975"/>
              <a:gd name="adj4" fmla="val -2698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lvl="1" indent="-180000">
              <a:buFont typeface="Arial" panose="020B0604020202020204" pitchFamily="34" charset="0"/>
              <a:buChar char="•"/>
              <a:defRPr/>
            </a:pPr>
            <a:r>
              <a:rPr lang="it-IT" sz="2000" i="1" dirty="0"/>
              <a:t>Example applications and exercises in three domains: Classic literature, fake news detection and scientific information management</a:t>
            </a:r>
          </a:p>
          <a:p>
            <a:pPr marL="180000" lvl="1" indent="-180000">
              <a:buFont typeface="Arial" panose="020B0604020202020204" pitchFamily="34" charset="0"/>
              <a:buChar char="•"/>
              <a:defRPr/>
            </a:pPr>
            <a:r>
              <a:rPr lang="it-IT" sz="2000" i="1" dirty="0"/>
              <a:t>Different NLP tasks</a:t>
            </a:r>
          </a:p>
          <a:p>
            <a:pPr marL="180000" lvl="1" indent="-180000">
              <a:buFont typeface="Arial" panose="020B0604020202020204" pitchFamily="34" charset="0"/>
              <a:buChar char="•"/>
              <a:defRPr/>
            </a:pPr>
            <a:r>
              <a:rPr lang="it-IT" sz="2000" i="1" dirty="0"/>
              <a:t>Cross-linguality/modality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0BA48D-0394-4C6A-AA34-C23E141A254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58"/>
          <a:stretch/>
        </p:blipFill>
        <p:spPr bwMode="auto">
          <a:xfrm>
            <a:off x="4845956" y="3390374"/>
            <a:ext cx="4204613" cy="165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fake news">
            <a:extLst>
              <a:ext uri="{FF2B5EF4-FFF2-40B4-BE49-F238E27FC236}">
                <a16:creationId xmlns:a16="http://schemas.microsoft.com/office/drawing/2014/main" id="{93712D7F-87C9-40C6-BF71-5349D5968875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28" y="2997398"/>
            <a:ext cx="3357517" cy="18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hakespeare vs cervantes">
            <a:extLst>
              <a:ext uri="{FF2B5EF4-FFF2-40B4-BE49-F238E27FC236}">
                <a16:creationId xmlns:a16="http://schemas.microsoft.com/office/drawing/2014/main" id="{61E4432C-3719-4853-8B72-4BB295F44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14" y="1359285"/>
            <a:ext cx="2736304" cy="154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92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74BD98-BB23-4C57-824C-AF8F62E43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4DD31-2C59-4FCE-B7C7-6BA8EA3E65A5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-74502" y="1470316"/>
            <a:ext cx="5904656" cy="3173469"/>
          </a:xfrm>
        </p:spPr>
        <p:txBody>
          <a:bodyPr/>
          <a:lstStyle/>
          <a:p>
            <a:r>
              <a:rPr lang="en-US" dirty="0"/>
              <a:t>If you have not done so yet:</a:t>
            </a:r>
          </a:p>
          <a:p>
            <a:pPr lvl="1"/>
            <a:r>
              <a:rPr lang="en-US" dirty="0"/>
              <a:t>Sign in to your Google account and go to “Hello, </a:t>
            </a:r>
            <a:r>
              <a:rPr lang="en-US" dirty="0" err="1"/>
              <a:t>Colaboratory</a:t>
            </a:r>
            <a:r>
              <a:rPr lang="en-US" dirty="0"/>
              <a:t>”: </a:t>
            </a:r>
            <a:r>
              <a:rPr lang="en-US" dirty="0">
                <a:hlinkClick r:id="rId2"/>
              </a:rPr>
              <a:t>https://colab.research.google.com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 the GUI to download the tutorial notebooks from the tutorial repo on GitHub: </a:t>
            </a:r>
            <a:r>
              <a:rPr lang="en-US" dirty="0">
                <a:hlinkClick r:id="rId3"/>
              </a:rPr>
              <a:t>https://github.com/HybridNLP2018/tutorial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Contributions welcome via pull request</a:t>
            </a:r>
          </a:p>
          <a:p>
            <a:pPr lvl="1"/>
            <a:r>
              <a:rPr lang="en-US" dirty="0"/>
              <a:t>Open the notebooks</a:t>
            </a:r>
          </a:p>
          <a:p>
            <a:pPr lvl="1"/>
            <a:r>
              <a:rPr lang="en-US" dirty="0"/>
              <a:t>Warning: Some of the notebooks (e.g. notebook 08) may take a while to load data and/or model weights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7D558F-050B-4E13-B001-0EAB2C67263C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Before we start!</a:t>
            </a: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CF7E0-E25F-4E65-9C57-BF1A149AC5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46" t="18054" r="24340" b="18054"/>
          <a:stretch/>
        </p:blipFill>
        <p:spPr>
          <a:xfrm>
            <a:off x="5683987" y="-39396"/>
            <a:ext cx="3460013" cy="24423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30A231-109B-41A2-9C03-F841EDDADD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50" t="38301" r="34250" b="30400"/>
          <a:stretch/>
        </p:blipFill>
        <p:spPr>
          <a:xfrm>
            <a:off x="5830154" y="2547660"/>
            <a:ext cx="2592288" cy="14488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A3779-1114-4806-9825-96A26A7398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88" t="40200" r="31888" b="33350"/>
          <a:stretch/>
        </p:blipFill>
        <p:spPr>
          <a:xfrm>
            <a:off x="5990756" y="3914375"/>
            <a:ext cx="2992642" cy="12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5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-108520" y="684303"/>
            <a:ext cx="5904656" cy="1296144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solidFill>
                  <a:srgbClr val="1B3F7D"/>
                </a:solidFill>
              </a:rPr>
              <a:t>Hybrid Techniques for Knowledge-based NLP (</a:t>
            </a:r>
            <a:r>
              <a:rPr lang="en-US" sz="2400" b="1" dirty="0" err="1">
                <a:solidFill>
                  <a:srgbClr val="1B3F7D"/>
                </a:solidFill>
              </a:rPr>
              <a:t>HybridNLP</a:t>
            </a:r>
            <a:r>
              <a:rPr lang="en-US" sz="2400" b="1" dirty="0">
                <a:solidFill>
                  <a:srgbClr val="1B3F7D"/>
                </a:solidFill>
              </a:rPr>
              <a:t>) - knowledge graphs meet machine learning and all their friends</a:t>
            </a:r>
            <a:endParaRPr lang="it-IT" sz="2400" b="1" dirty="0">
              <a:solidFill>
                <a:srgbClr val="1B3F7D"/>
              </a:solidFill>
            </a:endParaRPr>
          </a:p>
        </p:txBody>
      </p:sp>
      <p:sp>
        <p:nvSpPr>
          <p:cNvPr id="5" name="Segnaposto testo 4"/>
          <p:cNvSpPr>
            <a:spLocks noGrp="1"/>
          </p:cNvSpPr>
          <p:nvPr>
            <p:ph type="body" idx="1"/>
          </p:nvPr>
        </p:nvSpPr>
        <p:spPr>
          <a:xfrm>
            <a:off x="0" y="1995686"/>
            <a:ext cx="5292080" cy="752661"/>
          </a:xfrm>
        </p:spPr>
        <p:txBody>
          <a:bodyPr/>
          <a:lstStyle/>
          <a:p>
            <a:r>
              <a:rPr lang="pt-BR" b="1" dirty="0"/>
              <a:t>Jose Manuel Gomez-Perez &amp; Ronald Denaux</a:t>
            </a:r>
            <a:br>
              <a:rPr lang="pt-BR" b="1" dirty="0"/>
            </a:br>
            <a:r>
              <a:rPr lang="pt-BR" b="1" dirty="0"/>
              <a:t>{</a:t>
            </a:r>
            <a:r>
              <a:rPr lang="it-IT" b="1" dirty="0"/>
              <a:t>jmgomez,rdenaux}@expertsystem.com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13928C-5751-479A-8024-2F6C983AF887}"/>
              </a:ext>
            </a:extLst>
          </p:cNvPr>
          <p:cNvSpPr/>
          <p:nvPr/>
        </p:nvSpPr>
        <p:spPr>
          <a:xfrm>
            <a:off x="5322664" y="3086426"/>
            <a:ext cx="379380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This tutorial was possible also thanks to: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Andres Garcia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Raul Ortega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Olga Salas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Daniel Anton</a:t>
            </a:r>
          </a:p>
          <a:p>
            <a:pPr marL="171450" indent="-171450">
              <a:buFontTx/>
              <a:buChar char="-"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We gratefully acknowledge projects EVER-EST, DANTE, TRIVALENT and GRESLADIX</a:t>
            </a:r>
          </a:p>
        </p:txBody>
      </p:sp>
    </p:spTree>
    <p:extLst>
      <p:ext uri="{BB962C8B-B14F-4D97-AF65-F5344CB8AC3E}">
        <p14:creationId xmlns:p14="http://schemas.microsoft.com/office/powerpoint/2010/main" val="1019804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FD2F3E-6359-437A-B713-7318811C7C49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206" y="1131463"/>
            <a:ext cx="1523301" cy="3311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B32702-5EF0-4259-973F-76BB7DC550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79388"/>
            <a:ext cx="6508750" cy="484187"/>
          </a:xfrm>
        </p:spPr>
        <p:txBody>
          <a:bodyPr>
            <a:normAutofit fontScale="90000"/>
          </a:bodyPr>
          <a:lstStyle/>
          <a:p>
            <a:r>
              <a:rPr lang="en-US" dirty="0"/>
              <a:t>Approach and preliminary results</a:t>
            </a:r>
            <a:endParaRPr lang="es-ES" dirty="0"/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DC3DBF49-2E36-45E4-8E99-CF63A948E6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54" y="957905"/>
            <a:ext cx="554573" cy="3955140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B081AB1-E37B-428D-AC41-E1D2534ECB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657" y="887868"/>
            <a:ext cx="1411448" cy="4234344"/>
          </a:xfrm>
          <a:prstGeom prst="rect">
            <a:avLst/>
          </a:prstGeom>
        </p:spPr>
      </p:pic>
      <p:sp>
        <p:nvSpPr>
          <p:cNvPr id="7" name="CuadroTexto 56">
            <a:extLst>
              <a:ext uri="{FF2B5EF4-FFF2-40B4-BE49-F238E27FC236}">
                <a16:creationId xmlns:a16="http://schemas.microsoft.com/office/drawing/2014/main" id="{685DF5BB-8826-48D3-9523-1F7DE2A0BA07}"/>
              </a:ext>
            </a:extLst>
          </p:cNvPr>
          <p:cNvSpPr txBox="1"/>
          <p:nvPr/>
        </p:nvSpPr>
        <p:spPr>
          <a:xfrm>
            <a:off x="541943" y="649148"/>
            <a:ext cx="783072" cy="281024"/>
          </a:xfrm>
          <a:prstGeom prst="rect">
            <a:avLst/>
          </a:prstGeom>
          <a:noFill/>
        </p:spPr>
        <p:txBody>
          <a:bodyPr wrap="none" lIns="72567" tIns="36283" rIns="72567" bIns="36283" rtlCol="0" anchor="ctr">
            <a:spAutoFit/>
          </a:bodyPr>
          <a:lstStyle/>
          <a:p>
            <a:pPr algn="ctr"/>
            <a:r>
              <a:rPr lang="es-ES" sz="1350" b="1" dirty="0">
                <a:solidFill>
                  <a:srgbClr val="336699"/>
                </a:solidFill>
                <a:latin typeface="+mj-lt"/>
                <a:ea typeface="Karla" pitchFamily="2" charset="0"/>
              </a:rPr>
              <a:t>TEXTUAL</a:t>
            </a:r>
          </a:p>
        </p:txBody>
      </p:sp>
      <p:sp>
        <p:nvSpPr>
          <p:cNvPr id="9" name="CuadroTexto 56">
            <a:extLst>
              <a:ext uri="{FF2B5EF4-FFF2-40B4-BE49-F238E27FC236}">
                <a16:creationId xmlns:a16="http://schemas.microsoft.com/office/drawing/2014/main" id="{D6E727AC-8F5E-416E-B82F-77BDC58CC524}"/>
              </a:ext>
            </a:extLst>
          </p:cNvPr>
          <p:cNvSpPr txBox="1"/>
          <p:nvPr/>
        </p:nvSpPr>
        <p:spPr>
          <a:xfrm>
            <a:off x="1657927" y="637078"/>
            <a:ext cx="664450" cy="281024"/>
          </a:xfrm>
          <a:prstGeom prst="rect">
            <a:avLst/>
          </a:prstGeom>
          <a:noFill/>
        </p:spPr>
        <p:txBody>
          <a:bodyPr wrap="none" lIns="72567" tIns="36283" rIns="72567" bIns="36283" rtlCol="0" anchor="ctr">
            <a:spAutoFit/>
          </a:bodyPr>
          <a:lstStyle/>
          <a:p>
            <a:pPr algn="ctr"/>
            <a:r>
              <a:rPr lang="es-ES" sz="1350" b="1" dirty="0">
                <a:solidFill>
                  <a:srgbClr val="336699"/>
                </a:solidFill>
                <a:latin typeface="+mj-lt"/>
                <a:ea typeface="Karla" pitchFamily="2" charset="0"/>
              </a:rPr>
              <a:t>VISUAL</a:t>
            </a:r>
          </a:p>
        </p:txBody>
      </p:sp>
      <p:sp>
        <p:nvSpPr>
          <p:cNvPr id="10" name="CuadroTexto 56">
            <a:extLst>
              <a:ext uri="{FF2B5EF4-FFF2-40B4-BE49-F238E27FC236}">
                <a16:creationId xmlns:a16="http://schemas.microsoft.com/office/drawing/2014/main" id="{FE792BF9-D149-43C1-B3F9-2FD3EBC50BB8}"/>
              </a:ext>
            </a:extLst>
          </p:cNvPr>
          <p:cNvSpPr txBox="1"/>
          <p:nvPr/>
        </p:nvSpPr>
        <p:spPr>
          <a:xfrm>
            <a:off x="2782437" y="653239"/>
            <a:ext cx="696382" cy="281024"/>
          </a:xfrm>
          <a:prstGeom prst="rect">
            <a:avLst/>
          </a:prstGeom>
          <a:noFill/>
        </p:spPr>
        <p:txBody>
          <a:bodyPr wrap="none" lIns="72567" tIns="36283" rIns="72567" bIns="36283" rtlCol="0" anchor="ctr">
            <a:spAutoFit/>
          </a:bodyPr>
          <a:lstStyle/>
          <a:p>
            <a:pPr algn="ctr"/>
            <a:r>
              <a:rPr lang="es-ES" sz="1350" b="1" dirty="0">
                <a:solidFill>
                  <a:srgbClr val="336699"/>
                </a:solidFill>
                <a:latin typeface="+mj-lt"/>
                <a:ea typeface="Karla" pitchFamily="2" charset="0"/>
              </a:rPr>
              <a:t>HYBRID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93F382-9CAE-4DBE-97FB-3243BD4B4546}"/>
              </a:ext>
            </a:extLst>
          </p:cNvPr>
          <p:cNvSpPr/>
          <p:nvPr/>
        </p:nvSpPr>
        <p:spPr>
          <a:xfrm>
            <a:off x="4505876" y="1013344"/>
            <a:ext cx="320472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336699"/>
                </a:solidFill>
              </a:rPr>
              <a:t>Figure-caption association (F1-score): </a:t>
            </a:r>
            <a:r>
              <a:rPr lang="en-US" sz="1350" b="1" u="sng" dirty="0">
                <a:solidFill>
                  <a:srgbClr val="336699"/>
                </a:solidFill>
              </a:rPr>
              <a:t>0.75</a:t>
            </a:r>
            <a:endParaRPr lang="es-ES" sz="1350" b="1" u="sng" dirty="0">
              <a:solidFill>
                <a:srgbClr val="336699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4F404EB-4EFC-41E8-9D38-65C205EB35B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72000" y="1819584"/>
          <a:ext cx="3564920" cy="1148147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744551">
                  <a:extLst>
                    <a:ext uri="{9D8B030D-6E8A-4147-A177-3AD203B41FA5}">
                      <a16:colId xmlns:a16="http://schemas.microsoft.com/office/drawing/2014/main" val="3970857908"/>
                    </a:ext>
                  </a:extLst>
                </a:gridCol>
                <a:gridCol w="575187">
                  <a:extLst>
                    <a:ext uri="{9D8B030D-6E8A-4147-A177-3AD203B41FA5}">
                      <a16:colId xmlns:a16="http://schemas.microsoft.com/office/drawing/2014/main" val="164704195"/>
                    </a:ext>
                  </a:extLst>
                </a:gridCol>
                <a:gridCol w="486697">
                  <a:extLst>
                    <a:ext uri="{9D8B030D-6E8A-4147-A177-3AD203B41FA5}">
                      <a16:colId xmlns:a16="http://schemas.microsoft.com/office/drawing/2014/main" val="2920740797"/>
                    </a:ext>
                  </a:extLst>
                </a:gridCol>
                <a:gridCol w="500336">
                  <a:extLst>
                    <a:ext uri="{9D8B030D-6E8A-4147-A177-3AD203B41FA5}">
                      <a16:colId xmlns:a16="http://schemas.microsoft.com/office/drawing/2014/main" val="4240783472"/>
                    </a:ext>
                  </a:extLst>
                </a:gridCol>
                <a:gridCol w="377194">
                  <a:extLst>
                    <a:ext uri="{9D8B030D-6E8A-4147-A177-3AD203B41FA5}">
                      <a16:colId xmlns:a16="http://schemas.microsoft.com/office/drawing/2014/main" val="1879458371"/>
                    </a:ext>
                  </a:extLst>
                </a:gridCol>
                <a:gridCol w="461900">
                  <a:extLst>
                    <a:ext uri="{9D8B030D-6E8A-4147-A177-3AD203B41FA5}">
                      <a16:colId xmlns:a16="http://schemas.microsoft.com/office/drawing/2014/main" val="786570007"/>
                    </a:ext>
                  </a:extLst>
                </a:gridCol>
                <a:gridCol w="419055">
                  <a:extLst>
                    <a:ext uri="{9D8B030D-6E8A-4147-A177-3AD203B41FA5}">
                      <a16:colId xmlns:a16="http://schemas.microsoft.com/office/drawing/2014/main" val="1303750785"/>
                    </a:ext>
                  </a:extLst>
                </a:gridCol>
              </a:tblGrid>
              <a:tr h="15373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 err="1">
                          <a:effectLst/>
                        </a:rPr>
                        <a:t>Category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 err="1">
                          <a:effectLst/>
                        </a:rPr>
                        <a:t>Precision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Recall</a:t>
                      </a:r>
                      <a:endParaRPr lang="es-E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F1-Score</a:t>
                      </a:r>
                      <a:endParaRPr lang="es-E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300884"/>
                  </a:ext>
                </a:extLst>
              </a:tr>
              <a:tr h="15373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 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Textual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 err="1">
                          <a:effectLst/>
                        </a:rPr>
                        <a:t>Hybrid</a:t>
                      </a:r>
                      <a:endParaRPr lang="es-ES" sz="7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Textual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 err="1">
                          <a:effectLst/>
                        </a:rPr>
                        <a:t>Hybrid</a:t>
                      </a:r>
                      <a:endParaRPr lang="es-ES" sz="7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Textual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 err="1">
                          <a:effectLst/>
                        </a:rPr>
                        <a:t>Hybrid</a:t>
                      </a:r>
                      <a:endParaRPr lang="es-ES" sz="7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extLst>
                  <a:ext uri="{0D108BD9-81ED-4DB2-BD59-A6C34878D82A}">
                    <a16:rowId xmlns:a16="http://schemas.microsoft.com/office/drawing/2014/main" val="2367419470"/>
                  </a:ext>
                </a:extLst>
              </a:tr>
              <a:tr h="1584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 err="1">
                          <a:effectLst/>
                        </a:rPr>
                        <a:t>Health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88.6%</a:t>
                      </a:r>
                      <a:endParaRPr lang="es-E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87.8%</a:t>
                      </a:r>
                      <a:endParaRPr lang="es-ES" sz="7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86.8%</a:t>
                      </a:r>
                      <a:endParaRPr lang="es-E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b="1" dirty="0">
                          <a:effectLst/>
                        </a:rPr>
                        <a:t>87.3%</a:t>
                      </a:r>
                      <a:endParaRPr lang="es-ES" sz="7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0.877</a:t>
                      </a:r>
                      <a:endParaRPr lang="es-E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0.875</a:t>
                      </a:r>
                      <a:endParaRPr lang="es-ES" sz="7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extLst>
                  <a:ext uri="{0D108BD9-81ED-4DB2-BD59-A6C34878D82A}">
                    <a16:rowId xmlns:a16="http://schemas.microsoft.com/office/drawing/2014/main" val="347661760"/>
                  </a:ext>
                </a:extLst>
              </a:tr>
              <a:tr h="1584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 err="1">
                          <a:effectLst/>
                        </a:rPr>
                        <a:t>Engineering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77.7%</a:t>
                      </a:r>
                      <a:endParaRPr lang="es-E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77.0%</a:t>
                      </a:r>
                      <a:endParaRPr lang="es-ES" sz="7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76.9%</a:t>
                      </a:r>
                      <a:endParaRPr lang="es-E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75.8%</a:t>
                      </a:r>
                      <a:endParaRPr lang="es-ES" sz="7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0.771</a:t>
                      </a:r>
                      <a:endParaRPr lang="es-E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0.763</a:t>
                      </a:r>
                      <a:endParaRPr lang="es-ES" sz="7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extLst>
                  <a:ext uri="{0D108BD9-81ED-4DB2-BD59-A6C34878D82A}">
                    <a16:rowId xmlns:a16="http://schemas.microsoft.com/office/drawing/2014/main" val="3071119407"/>
                  </a:ext>
                </a:extLst>
              </a:tr>
              <a:tr h="1584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 err="1">
                          <a:effectLst/>
                        </a:rPr>
                        <a:t>Biology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59.7%</a:t>
                      </a:r>
                      <a:endParaRPr lang="es-E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b="1" dirty="0">
                          <a:effectLst/>
                        </a:rPr>
                        <a:t>66.7%</a:t>
                      </a:r>
                      <a:endParaRPr lang="es-ES" sz="7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60.4%</a:t>
                      </a:r>
                      <a:endParaRPr lang="es-E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54.2%</a:t>
                      </a:r>
                      <a:endParaRPr lang="es-ES" sz="7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0.597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0.588</a:t>
                      </a:r>
                      <a:endParaRPr lang="es-ES" sz="7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extLst>
                  <a:ext uri="{0D108BD9-81ED-4DB2-BD59-A6C34878D82A}">
                    <a16:rowId xmlns:a16="http://schemas.microsoft.com/office/drawing/2014/main" val="61303507"/>
                  </a:ext>
                </a:extLst>
              </a:tr>
              <a:tr h="1584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 err="1">
                          <a:effectLst/>
                        </a:rPr>
                        <a:t>Math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68.1%</a:t>
                      </a:r>
                      <a:endParaRPr lang="es-E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b="1" dirty="0">
                          <a:effectLst/>
                        </a:rPr>
                        <a:t>71.5%</a:t>
                      </a:r>
                      <a:endParaRPr lang="es-ES" sz="7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76.2%</a:t>
                      </a:r>
                      <a:endParaRPr lang="es-E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71.2%</a:t>
                      </a:r>
                      <a:endParaRPr lang="es-ES" sz="7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0.719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0.713</a:t>
                      </a:r>
                      <a:endParaRPr lang="es-ES" sz="7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extLst>
                  <a:ext uri="{0D108BD9-81ED-4DB2-BD59-A6C34878D82A}">
                    <a16:rowId xmlns:a16="http://schemas.microsoft.com/office/drawing/2014/main" val="777697120"/>
                  </a:ext>
                </a:extLst>
              </a:tr>
              <a:tr h="1584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IT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71.1%</a:t>
                      </a:r>
                      <a:endParaRPr lang="es-E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65.0%</a:t>
                      </a:r>
                      <a:endParaRPr lang="es-ES" sz="7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64.2%</a:t>
                      </a:r>
                      <a:endParaRPr lang="es-E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70.7%</a:t>
                      </a:r>
                      <a:endParaRPr lang="es-ES" sz="7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0.672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b="1" dirty="0">
                          <a:effectLst/>
                        </a:rPr>
                        <a:t>0.674</a:t>
                      </a:r>
                      <a:endParaRPr lang="es-ES" sz="7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extLst>
                  <a:ext uri="{0D108BD9-81ED-4DB2-BD59-A6C34878D82A}">
                    <a16:rowId xmlns:a16="http://schemas.microsoft.com/office/drawing/2014/main" val="10956319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7758391-84BF-4E6A-B4C4-2A0144775FF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72000" y="3506259"/>
          <a:ext cx="3564920" cy="1148147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744551">
                  <a:extLst>
                    <a:ext uri="{9D8B030D-6E8A-4147-A177-3AD203B41FA5}">
                      <a16:colId xmlns:a16="http://schemas.microsoft.com/office/drawing/2014/main" val="3970857908"/>
                    </a:ext>
                  </a:extLst>
                </a:gridCol>
                <a:gridCol w="575187">
                  <a:extLst>
                    <a:ext uri="{9D8B030D-6E8A-4147-A177-3AD203B41FA5}">
                      <a16:colId xmlns:a16="http://schemas.microsoft.com/office/drawing/2014/main" val="164704195"/>
                    </a:ext>
                  </a:extLst>
                </a:gridCol>
                <a:gridCol w="486697">
                  <a:extLst>
                    <a:ext uri="{9D8B030D-6E8A-4147-A177-3AD203B41FA5}">
                      <a16:colId xmlns:a16="http://schemas.microsoft.com/office/drawing/2014/main" val="2920740797"/>
                    </a:ext>
                  </a:extLst>
                </a:gridCol>
                <a:gridCol w="500336">
                  <a:extLst>
                    <a:ext uri="{9D8B030D-6E8A-4147-A177-3AD203B41FA5}">
                      <a16:colId xmlns:a16="http://schemas.microsoft.com/office/drawing/2014/main" val="4240783472"/>
                    </a:ext>
                  </a:extLst>
                </a:gridCol>
                <a:gridCol w="414065">
                  <a:extLst>
                    <a:ext uri="{9D8B030D-6E8A-4147-A177-3AD203B41FA5}">
                      <a16:colId xmlns:a16="http://schemas.microsoft.com/office/drawing/2014/main" val="1879458371"/>
                    </a:ext>
                  </a:extLst>
                </a:gridCol>
                <a:gridCol w="425029">
                  <a:extLst>
                    <a:ext uri="{9D8B030D-6E8A-4147-A177-3AD203B41FA5}">
                      <a16:colId xmlns:a16="http://schemas.microsoft.com/office/drawing/2014/main" val="786570007"/>
                    </a:ext>
                  </a:extLst>
                </a:gridCol>
                <a:gridCol w="419055">
                  <a:extLst>
                    <a:ext uri="{9D8B030D-6E8A-4147-A177-3AD203B41FA5}">
                      <a16:colId xmlns:a16="http://schemas.microsoft.com/office/drawing/2014/main" val="1303750785"/>
                    </a:ext>
                  </a:extLst>
                </a:gridCol>
              </a:tblGrid>
              <a:tr h="15373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 err="1">
                          <a:effectLst/>
                        </a:rPr>
                        <a:t>Category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 err="1">
                          <a:effectLst/>
                        </a:rPr>
                        <a:t>Precision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Recall</a:t>
                      </a:r>
                      <a:endParaRPr lang="es-E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F1-Score</a:t>
                      </a:r>
                      <a:endParaRPr lang="es-E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300884"/>
                  </a:ext>
                </a:extLst>
              </a:tr>
              <a:tr h="15373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 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Visual</a:t>
                      </a:r>
                      <a:endParaRPr lang="es-ES" sz="7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 err="1">
                          <a:effectLst/>
                        </a:rPr>
                        <a:t>Hybrid</a:t>
                      </a:r>
                      <a:endParaRPr lang="es-ES" sz="7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V</a:t>
                      </a:r>
                      <a:r>
                        <a:rPr lang="es-ES" sz="800" dirty="0" err="1">
                          <a:effectLst/>
                        </a:rPr>
                        <a:t>isual</a:t>
                      </a:r>
                      <a:endParaRPr lang="es-ES" sz="7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 err="1">
                          <a:effectLst/>
                        </a:rPr>
                        <a:t>Hybrid</a:t>
                      </a:r>
                      <a:endParaRPr lang="es-ES" sz="7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Visual</a:t>
                      </a:r>
                      <a:endParaRPr lang="es-ES" sz="7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 err="1">
                          <a:effectLst/>
                        </a:rPr>
                        <a:t>Hybrid</a:t>
                      </a:r>
                      <a:endParaRPr lang="es-ES" sz="7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367419470"/>
                  </a:ext>
                </a:extLst>
              </a:tr>
              <a:tr h="1584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 err="1">
                          <a:effectLst/>
                        </a:rPr>
                        <a:t>Health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74.3%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b="1" dirty="0">
                          <a:effectLst/>
                        </a:rPr>
                        <a:t>75.6%</a:t>
                      </a:r>
                      <a:endParaRPr lang="es-ES" sz="7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88.3%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87.6%</a:t>
                      </a:r>
                      <a:endParaRPr lang="es-ES" sz="7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0.81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b="1" dirty="0">
                          <a:effectLst/>
                        </a:rPr>
                        <a:t>0.813</a:t>
                      </a:r>
                      <a:endParaRPr lang="es-ES" sz="7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47661760"/>
                  </a:ext>
                </a:extLst>
              </a:tr>
              <a:tr h="1584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 err="1">
                          <a:effectLst/>
                        </a:rPr>
                        <a:t>Engineering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49.0%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b="1" dirty="0">
                          <a:effectLst/>
                        </a:rPr>
                        <a:t>53.0%</a:t>
                      </a:r>
                      <a:endParaRPr lang="es-ES" sz="7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49.3%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46.3%</a:t>
                      </a:r>
                      <a:endParaRPr lang="es-ES" sz="7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0.483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b="1" dirty="0">
                          <a:effectLst/>
                        </a:rPr>
                        <a:t>0.49</a:t>
                      </a:r>
                      <a:endParaRPr lang="es-ES" sz="7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071119407"/>
                  </a:ext>
                </a:extLst>
              </a:tr>
              <a:tr h="1584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 err="1">
                          <a:effectLst/>
                        </a:rPr>
                        <a:t>Biology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28.3%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b="1" dirty="0">
                          <a:effectLst/>
                        </a:rPr>
                        <a:t>33.6%</a:t>
                      </a:r>
                      <a:endParaRPr lang="es-ES" sz="7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6.0%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b="1" dirty="0">
                          <a:effectLst/>
                        </a:rPr>
                        <a:t>6.6%</a:t>
                      </a:r>
                      <a:endParaRPr lang="es-ES" sz="7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0.10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b="1" dirty="0">
                          <a:effectLst/>
                        </a:rPr>
                        <a:t>0.11</a:t>
                      </a:r>
                      <a:endParaRPr lang="es-ES" sz="7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61303507"/>
                  </a:ext>
                </a:extLst>
              </a:tr>
              <a:tr h="1584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 err="1">
                          <a:effectLst/>
                        </a:rPr>
                        <a:t>Math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56.6%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54.6%</a:t>
                      </a:r>
                      <a:endParaRPr lang="es-ES" sz="7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61.3%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b="1" dirty="0">
                          <a:effectLst/>
                        </a:rPr>
                        <a:t>68.0%</a:t>
                      </a:r>
                      <a:endParaRPr lang="es-ES" sz="7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0.58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b="1" dirty="0">
                          <a:effectLst/>
                        </a:rPr>
                        <a:t>0.6</a:t>
                      </a:r>
                      <a:endParaRPr lang="es-ES" sz="7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777697120"/>
                  </a:ext>
                </a:extLst>
              </a:tr>
              <a:tr h="1584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dirty="0">
                          <a:effectLst/>
                        </a:rPr>
                        <a:t>IT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837" marR="2983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48.6%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b="1" dirty="0">
                          <a:effectLst/>
                        </a:rPr>
                        <a:t>49.3%</a:t>
                      </a:r>
                      <a:endParaRPr lang="es-ES" sz="7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36.6%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b="1" dirty="0">
                          <a:effectLst/>
                        </a:rPr>
                        <a:t>39.6%</a:t>
                      </a:r>
                      <a:endParaRPr lang="es-ES" sz="7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0.413</a:t>
                      </a:r>
                      <a:endParaRPr lang="es-E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800" b="1" dirty="0">
                          <a:effectLst/>
                        </a:rPr>
                        <a:t>0.43</a:t>
                      </a:r>
                      <a:endParaRPr lang="es-ES" sz="7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95631934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56FF3B2E-08F5-4D90-9262-60DF28E9C76A}"/>
              </a:ext>
            </a:extLst>
          </p:cNvPr>
          <p:cNvSpPr/>
          <p:nvPr/>
        </p:nvSpPr>
        <p:spPr>
          <a:xfrm>
            <a:off x="3178" y="4945564"/>
            <a:ext cx="1342034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75" dirty="0"/>
              <a:t>Based on </a:t>
            </a:r>
            <a:r>
              <a:rPr lang="es-ES" sz="675" dirty="0" err="1"/>
              <a:t>Arandjelovic</a:t>
            </a:r>
            <a:r>
              <a:rPr lang="es-ES" sz="675" dirty="0"/>
              <a:t> et al, 2017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6304FB-05ED-4E6D-8951-4AC8F007D455}"/>
              </a:ext>
            </a:extLst>
          </p:cNvPr>
          <p:cNvSpPr/>
          <p:nvPr/>
        </p:nvSpPr>
        <p:spPr>
          <a:xfrm>
            <a:off x="4505875" y="1520293"/>
            <a:ext cx="166000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336699"/>
                </a:solidFill>
              </a:rPr>
              <a:t>Textual classification</a:t>
            </a:r>
            <a:endParaRPr lang="es-ES" sz="1350" b="1" u="sng" dirty="0">
              <a:solidFill>
                <a:srgbClr val="336699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B5AFD0-19CB-4B7D-B34C-E24810717DF6}"/>
              </a:ext>
            </a:extLst>
          </p:cNvPr>
          <p:cNvSpPr/>
          <p:nvPr/>
        </p:nvSpPr>
        <p:spPr>
          <a:xfrm>
            <a:off x="4500283" y="3229260"/>
            <a:ext cx="158145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336699"/>
                </a:solidFill>
              </a:rPr>
              <a:t>Visual classification</a:t>
            </a:r>
            <a:endParaRPr lang="es-ES" sz="1350" b="1" u="sng" dirty="0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17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7AE5B-5633-4339-B896-A1B28BFD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578" y="201217"/>
            <a:ext cx="6975023" cy="521828"/>
          </a:xfrm>
        </p:spPr>
        <p:txBody>
          <a:bodyPr>
            <a:normAutofit fontScale="90000"/>
          </a:bodyPr>
          <a:lstStyle/>
          <a:p>
            <a:r>
              <a:rPr lang="en-US" dirty="0"/>
              <a:t>S</a:t>
            </a:r>
            <a:r>
              <a:rPr lang="es-ES" dirty="0" err="1"/>
              <a:t>ome</a:t>
            </a:r>
            <a:r>
              <a:rPr lang="es-ES" dirty="0"/>
              <a:t> </a:t>
            </a:r>
            <a:r>
              <a:rPr lang="es-ES" dirty="0" err="1"/>
              <a:t>interesting</a:t>
            </a:r>
            <a:r>
              <a:rPr lang="es-ES" dirty="0"/>
              <a:t> </a:t>
            </a:r>
            <a:r>
              <a:rPr lang="es-ES" dirty="0" err="1"/>
              <a:t>qualitative</a:t>
            </a:r>
            <a:r>
              <a:rPr lang="es-ES" dirty="0"/>
              <a:t> </a:t>
            </a:r>
            <a:r>
              <a:rPr lang="es-ES" dirty="0" err="1"/>
              <a:t>findings</a:t>
            </a:r>
            <a:endParaRPr lang="es-E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3EA58D-5DC6-45E6-B00D-16F51E03511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45" y="942975"/>
            <a:ext cx="3207741" cy="1839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2C713A-0B92-4AA6-96C1-28499745A25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141" y="942974"/>
            <a:ext cx="3153460" cy="18390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58C8FE-6CFB-4D3A-A200-3BEB4EE3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9120-198C-47B7-B4ED-D48315E9AA19}" type="slidenum">
              <a:rPr lang="es-ES" smtClean="0"/>
              <a:t>22</a:t>
            </a:fld>
            <a:endParaRPr lang="es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849A3-2997-4CE5-86BA-0B46D910DDA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45" y="3001961"/>
            <a:ext cx="3207741" cy="1511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85492F-4290-461B-B53E-DCED8913443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141" y="3001961"/>
            <a:ext cx="3138532" cy="16386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F85CB6-6E39-4FA7-973D-BDED6F61BC85}"/>
              </a:ext>
            </a:extLst>
          </p:cNvPr>
          <p:cNvSpPr/>
          <p:nvPr/>
        </p:nvSpPr>
        <p:spPr>
          <a:xfrm>
            <a:off x="707923" y="2286000"/>
            <a:ext cx="457200" cy="100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4BA058-821F-4338-8CFB-74E00B550BF7}"/>
              </a:ext>
            </a:extLst>
          </p:cNvPr>
          <p:cNvSpPr/>
          <p:nvPr/>
        </p:nvSpPr>
        <p:spPr>
          <a:xfrm>
            <a:off x="782645" y="4125057"/>
            <a:ext cx="457200" cy="100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DC6152-99C9-4552-90A6-1C0BF13057D5}"/>
              </a:ext>
            </a:extLst>
          </p:cNvPr>
          <p:cNvSpPr/>
          <p:nvPr/>
        </p:nvSpPr>
        <p:spPr>
          <a:xfrm>
            <a:off x="4669068" y="4440654"/>
            <a:ext cx="457200" cy="100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A17157-585E-4268-A14D-D253CED12234}"/>
              </a:ext>
            </a:extLst>
          </p:cNvPr>
          <p:cNvSpPr/>
          <p:nvPr/>
        </p:nvSpPr>
        <p:spPr>
          <a:xfrm>
            <a:off x="4695141" y="2465730"/>
            <a:ext cx="457200" cy="100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A0391-4AD7-477B-8A47-F94B43EBFDB4}"/>
              </a:ext>
            </a:extLst>
          </p:cNvPr>
          <p:cNvSpPr/>
          <p:nvPr/>
        </p:nvSpPr>
        <p:spPr>
          <a:xfrm>
            <a:off x="1036141" y="4665285"/>
            <a:ext cx="57590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336699"/>
                </a:solidFill>
              </a:rPr>
              <a:t>The hybrid model seems to identify textual parts in the figure more accurately</a:t>
            </a:r>
            <a:endParaRPr lang="es-ES" sz="1350" b="1" u="sng" dirty="0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22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A885679-D66A-44D2-8E1E-D71D0B899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EFE3FAA-E344-4B87-8086-E9C711D73289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s-ES" dirty="0"/>
              <a:t>AI and </a:t>
            </a:r>
            <a:r>
              <a:rPr lang="es-ES" dirty="0" err="1"/>
              <a:t>the</a:t>
            </a:r>
            <a:r>
              <a:rPr lang="es-ES" dirty="0"/>
              <a:t> Data </a:t>
            </a:r>
            <a:r>
              <a:rPr lang="es-ES" dirty="0" err="1"/>
              <a:t>Deluge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80D1C0E-71A9-43EE-AE09-8A0B6741C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78" y="1110604"/>
            <a:ext cx="4788435" cy="3340897"/>
          </a:xfrm>
          <a:prstGeom prst="rect">
            <a:avLst/>
          </a:prstGeom>
        </p:spPr>
      </p:pic>
      <p:pic>
        <p:nvPicPr>
          <p:cNvPr id="13" name="Picture 22" descr="Image result for idc digital universe study">
            <a:extLst>
              <a:ext uri="{FF2B5EF4-FFF2-40B4-BE49-F238E27FC236}">
                <a16:creationId xmlns:a16="http://schemas.microsoft.com/office/drawing/2014/main" id="{BC1B3209-EEF1-4245-AD9B-588CE4BBA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0" y="4730832"/>
            <a:ext cx="1152193" cy="32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76D18C3-98EB-42BB-8570-87ACF285183E}"/>
              </a:ext>
            </a:extLst>
          </p:cNvPr>
          <p:cNvSpPr/>
          <p:nvPr/>
        </p:nvSpPr>
        <p:spPr>
          <a:xfrm>
            <a:off x="1403648" y="4593838"/>
            <a:ext cx="36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“By 2020 the digital universe will turn 35 </a:t>
            </a:r>
            <a:r>
              <a:rPr lang="en-US" sz="1400" i="1" dirty="0" err="1"/>
              <a:t>Zb</a:t>
            </a:r>
            <a:r>
              <a:rPr lang="en-US" sz="1400" i="1" dirty="0"/>
              <a:t> (90% unstructured data, 70% user-generated)”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32615E34-35BD-43F3-A5E6-4966EA8AD39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5580112" y="1110604"/>
            <a:ext cx="3312368" cy="348323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Urgent need of extending human decision-making </a:t>
            </a:r>
            <a:r>
              <a:rPr lang="en-US" dirty="0"/>
              <a:t>capabilities to cope with data, understanding text, images or driving cars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AI becoming an integral part of our day-to-day lives, </a:t>
            </a:r>
            <a:r>
              <a:rPr lang="en-US" dirty="0"/>
              <a:t>helping doctors, teachers and financial advisors, and sometimes replacing them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6260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CCB1DD-4AF7-4550-8CC1-2F69E7684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F73B927-3412-46D5-A50E-EC312A603A6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716" y="267493"/>
            <a:ext cx="9120088" cy="576065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2008 </a:t>
            </a:r>
            <a:r>
              <a:rPr lang="es-ES" dirty="0" err="1"/>
              <a:t>Financial</a:t>
            </a:r>
            <a:r>
              <a:rPr lang="es-ES" dirty="0"/>
              <a:t> Crisis</a:t>
            </a:r>
          </a:p>
        </p:txBody>
      </p:sp>
      <p:pic>
        <p:nvPicPr>
          <p:cNvPr id="1026" name="Picture 2" descr="https://images-na.ssl-images-amazon.com/images/M/MV5BNDc4MThhN2EtZjMzNC00ZDJmLThiZTgtNThlY2UxZWMzNjdkXkEyXkFqcGdeQXVyNDk3NzU2MTQ@._V1_SX640_CR0,0,640,999_AL_.jpg">
            <a:extLst>
              <a:ext uri="{FF2B5EF4-FFF2-40B4-BE49-F238E27FC236}">
                <a16:creationId xmlns:a16="http://schemas.microsoft.com/office/drawing/2014/main" id="{011C51C3-F3ED-4C0F-A34A-609162B1E7FC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771550"/>
            <a:ext cx="2736304" cy="427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">
            <a:extLst>
              <a:ext uri="{FF2B5EF4-FFF2-40B4-BE49-F238E27FC236}">
                <a16:creationId xmlns:a16="http://schemas.microsoft.com/office/drawing/2014/main" id="{C5C24432-6304-4611-A949-2A27BACCE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771550"/>
            <a:ext cx="2847466" cy="427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">
            <a:extLst>
              <a:ext uri="{FF2B5EF4-FFF2-40B4-BE49-F238E27FC236}">
                <a16:creationId xmlns:a16="http://schemas.microsoft.com/office/drawing/2014/main" id="{02FEA461-AE41-4A5C-BE05-BC6FA3A93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70" y="771550"/>
            <a:ext cx="2832314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38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F74568-C5BD-4027-8CFE-E3125D2B9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5</a:t>
            </a:fld>
            <a:endParaRPr lang="it-IT" dirty="0"/>
          </a:p>
        </p:txBody>
      </p:sp>
      <p:pic>
        <p:nvPicPr>
          <p:cNvPr id="2050" name="Picture 2" descr="Expansion lengths">
            <a:extLst>
              <a:ext uri="{FF2B5EF4-FFF2-40B4-BE49-F238E27FC236}">
                <a16:creationId xmlns:a16="http://schemas.microsoft.com/office/drawing/2014/main" id="{CC5B1C17-55A4-4AA5-8F57-7B69480D5735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340" y="1110533"/>
            <a:ext cx="4139952" cy="261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137F9AD-7721-4A00-AFEF-92B622220092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Is Another Recession Coming?</a:t>
            </a:r>
          </a:p>
        </p:txBody>
      </p:sp>
      <p:pic>
        <p:nvPicPr>
          <p:cNvPr id="2052" name="Picture 4" descr="Unemployment rates">
            <a:extLst>
              <a:ext uri="{FF2B5EF4-FFF2-40B4-BE49-F238E27FC236}">
                <a16:creationId xmlns:a16="http://schemas.microsoft.com/office/drawing/2014/main" id="{40194045-AF2C-4A71-AA79-C39ADB40A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066783"/>
            <a:ext cx="2952328" cy="265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E983779-741F-49CE-85D0-9AEDAD7011D5}"/>
              </a:ext>
            </a:extLst>
          </p:cNvPr>
          <p:cNvSpPr/>
          <p:nvPr/>
        </p:nvSpPr>
        <p:spPr>
          <a:xfrm>
            <a:off x="179512" y="3813355"/>
            <a:ext cx="47437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[..] the length of the current recovery – 93 months as of April 2017 – is the third longest of the 11 expansion periods since the end of World War II. Should the recovery last past May 2018, it would surpass the 106-month expansion of 1961-1969. It would match the longest period, 120 months, in July 2019. </a:t>
            </a:r>
            <a:r>
              <a:rPr lang="en-US" sz="1200" b="1" dirty="0"/>
              <a:t>Looking simply at the cycle, one could say the due date is near.</a:t>
            </a:r>
            <a:endParaRPr lang="es-ES" sz="1200" b="1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174EAAE-0031-4F42-B231-E79B6CD4DA64}"/>
              </a:ext>
            </a:extLst>
          </p:cNvPr>
          <p:cNvSpPr/>
          <p:nvPr/>
        </p:nvSpPr>
        <p:spPr>
          <a:xfrm>
            <a:off x="5398612" y="3813356"/>
            <a:ext cx="363788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[..] </a:t>
            </a:r>
            <a:r>
              <a:rPr lang="en-US" sz="1200" b="1" dirty="0"/>
              <a:t>when the unemployment rate falls below 5% [..] a recession usually follows within the next two or three years.</a:t>
            </a:r>
            <a:r>
              <a:rPr lang="en-US" sz="1200" dirty="0"/>
              <a:t> For example, the unemployment rate started sinking below 5% in December 2005, and the Great Recession started in January 2008 — 25 months later.</a:t>
            </a:r>
          </a:p>
          <a:p>
            <a:endParaRPr lang="es-ES" sz="1200" dirty="0"/>
          </a:p>
        </p:txBody>
      </p:sp>
      <p:pic>
        <p:nvPicPr>
          <p:cNvPr id="2056" name="Picture 8" descr="Image result for Forbes logo">
            <a:extLst>
              <a:ext uri="{FF2B5EF4-FFF2-40B4-BE49-F238E27FC236}">
                <a16:creationId xmlns:a16="http://schemas.microsoft.com/office/drawing/2014/main" id="{4AA99B38-4563-4C7B-B492-E65725E0C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430" y="627534"/>
            <a:ext cx="1350554" cy="35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012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49EB227-590A-4276-8E81-C58F9F6E3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4767263"/>
            <a:ext cx="9144000" cy="252759"/>
          </a:xfrm>
        </p:spPr>
        <p:txBody>
          <a:bodyPr/>
          <a:lstStyle/>
          <a:p>
            <a:r>
              <a:rPr lang="it-IT" dirty="0"/>
              <a:t>							</a:t>
            </a:r>
            <a:fld id="{A5966B91-A095-42D1-A609-26FD12F997AA}" type="slidenum">
              <a:rPr lang="it-IT" smtClean="0"/>
              <a:pPr/>
              <a:t>6</a:t>
            </a:fld>
            <a:endParaRPr lang="it-IT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EB1583-6AAE-44E1-AFB6-3E6285A22DC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51519" y="250536"/>
            <a:ext cx="6677095" cy="635657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statistical</a:t>
            </a:r>
            <a:r>
              <a:rPr lang="es-ES" dirty="0"/>
              <a:t> </a:t>
            </a:r>
            <a:r>
              <a:rPr lang="es-ES" dirty="0" err="1"/>
              <a:t>approach</a:t>
            </a:r>
            <a:endParaRPr lang="es-ES" dirty="0"/>
          </a:p>
        </p:txBody>
      </p:sp>
      <p:pic>
        <p:nvPicPr>
          <p:cNvPr id="7" name="Picture 2" descr="Resultado de imagen de neural network simplified diagram">
            <a:extLst>
              <a:ext uri="{FF2B5EF4-FFF2-40B4-BE49-F238E27FC236}">
                <a16:creationId xmlns:a16="http://schemas.microsoft.com/office/drawing/2014/main" id="{6695E02C-D0DF-4736-BD01-0B373451C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271" y="1156911"/>
            <a:ext cx="3874561" cy="240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57FF880-0198-4827-A56E-27FD85B34BEB}"/>
              </a:ext>
            </a:extLst>
          </p:cNvPr>
          <p:cNvSpPr/>
          <p:nvPr/>
        </p:nvSpPr>
        <p:spPr>
          <a:xfrm>
            <a:off x="3252933" y="1645232"/>
            <a:ext cx="614362" cy="1966913"/>
          </a:xfrm>
          <a:prstGeom prst="roundRect">
            <a:avLst/>
          </a:prstGeom>
          <a:solidFill>
            <a:srgbClr val="7030A0">
              <a:alpha val="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37ED7AF-6992-4C77-B8A9-DD14920466ED}"/>
              </a:ext>
            </a:extLst>
          </p:cNvPr>
          <p:cNvSpPr/>
          <p:nvPr/>
        </p:nvSpPr>
        <p:spPr>
          <a:xfrm>
            <a:off x="4605710" y="1352432"/>
            <a:ext cx="614362" cy="2374627"/>
          </a:xfrm>
          <a:prstGeom prst="roundRect">
            <a:avLst/>
          </a:prstGeom>
          <a:solidFill>
            <a:schemeClr val="accent1">
              <a:lumMod val="50000"/>
              <a:alpha val="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DAD2F90-F37A-41A8-A9FA-33DD6C86ECEA}"/>
              </a:ext>
            </a:extLst>
          </p:cNvPr>
          <p:cNvSpPr/>
          <p:nvPr/>
        </p:nvSpPr>
        <p:spPr>
          <a:xfrm>
            <a:off x="5966635" y="1915216"/>
            <a:ext cx="614362" cy="1297804"/>
          </a:xfrm>
          <a:prstGeom prst="roundRect">
            <a:avLst/>
          </a:prstGeom>
          <a:solidFill>
            <a:schemeClr val="accent6">
              <a:lumMod val="50000"/>
              <a:alpha val="7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C00000"/>
              </a:solidFill>
            </a:endParaRPr>
          </a:p>
        </p:txBody>
      </p:sp>
      <p:sp>
        <p:nvSpPr>
          <p:cNvPr id="11" name="Cubo 10">
            <a:extLst>
              <a:ext uri="{FF2B5EF4-FFF2-40B4-BE49-F238E27FC236}">
                <a16:creationId xmlns:a16="http://schemas.microsoft.com/office/drawing/2014/main" id="{E79B0734-134A-45B3-AF4D-801CA76D32FD}"/>
              </a:ext>
            </a:extLst>
          </p:cNvPr>
          <p:cNvSpPr/>
          <p:nvPr/>
        </p:nvSpPr>
        <p:spPr>
          <a:xfrm>
            <a:off x="7902066" y="2034641"/>
            <a:ext cx="1036908" cy="1040801"/>
          </a:xfrm>
          <a:prstGeom prst="cub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4DAAEDA-73BC-4A5E-82C9-4C49647077FF}"/>
              </a:ext>
            </a:extLst>
          </p:cNvPr>
          <p:cNvGrpSpPr/>
          <p:nvPr/>
        </p:nvGrpSpPr>
        <p:grpSpPr>
          <a:xfrm>
            <a:off x="107504" y="2019344"/>
            <a:ext cx="1321063" cy="1133815"/>
            <a:chOff x="488169" y="2576796"/>
            <a:chExt cx="1703063" cy="1309427"/>
          </a:xfrm>
        </p:grpSpPr>
        <p:sp>
          <p:nvSpPr>
            <p:cNvPr id="13" name="Paralelogramo 12">
              <a:extLst>
                <a:ext uri="{FF2B5EF4-FFF2-40B4-BE49-F238E27FC236}">
                  <a16:creationId xmlns:a16="http://schemas.microsoft.com/office/drawing/2014/main" id="{92AE2FA1-D038-43EC-9AFA-75F226385462}"/>
                </a:ext>
              </a:extLst>
            </p:cNvPr>
            <p:cNvSpPr/>
            <p:nvPr/>
          </p:nvSpPr>
          <p:spPr>
            <a:xfrm rot="9973151">
              <a:off x="488169" y="2576796"/>
              <a:ext cx="1398263" cy="1004627"/>
            </a:xfrm>
            <a:prstGeom prst="parallelogram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Paralelogramo 13">
              <a:extLst>
                <a:ext uri="{FF2B5EF4-FFF2-40B4-BE49-F238E27FC236}">
                  <a16:creationId xmlns:a16="http://schemas.microsoft.com/office/drawing/2014/main" id="{F79A845F-BD17-4CE2-B9C5-552C9D701E87}"/>
                </a:ext>
              </a:extLst>
            </p:cNvPr>
            <p:cNvSpPr/>
            <p:nvPr/>
          </p:nvSpPr>
          <p:spPr>
            <a:xfrm rot="9973151">
              <a:off x="640569" y="2729196"/>
              <a:ext cx="1398263" cy="1004627"/>
            </a:xfrm>
            <a:prstGeom prst="parallelogram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90C78461-D758-4596-A6AF-A44AF2EFE88E}"/>
                </a:ext>
              </a:extLst>
            </p:cNvPr>
            <p:cNvSpPr/>
            <p:nvPr/>
          </p:nvSpPr>
          <p:spPr>
            <a:xfrm rot="9973151">
              <a:off x="792969" y="2881596"/>
              <a:ext cx="1398263" cy="1004627"/>
            </a:xfrm>
            <a:prstGeom prst="parallelogram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3826F04-519F-4FDC-A2E5-AF9FC879C391}"/>
              </a:ext>
            </a:extLst>
          </p:cNvPr>
          <p:cNvSpPr txBox="1"/>
          <p:nvPr/>
        </p:nvSpPr>
        <p:spPr>
          <a:xfrm>
            <a:off x="1529231" y="2269611"/>
            <a:ext cx="1559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b="1" dirty="0" err="1">
                <a:solidFill>
                  <a:srgbClr val="7030A0"/>
                </a:solidFill>
              </a:rPr>
              <a:t>Economic</a:t>
            </a:r>
            <a:r>
              <a:rPr lang="es-ES" sz="1400" b="1" dirty="0">
                <a:solidFill>
                  <a:srgbClr val="7030A0"/>
                </a:solidFill>
              </a:rPr>
              <a:t> </a:t>
            </a:r>
            <a:r>
              <a:rPr lang="es-ES" sz="1400" b="1" dirty="0" err="1">
                <a:solidFill>
                  <a:srgbClr val="7030A0"/>
                </a:solidFill>
              </a:rPr>
              <a:t>expansion</a:t>
            </a:r>
            <a:endParaRPr lang="es-ES" sz="1400" b="1" dirty="0">
              <a:solidFill>
                <a:srgbClr val="7030A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1EB3BCC-721A-473C-B1BF-AD4F59BC9DA4}"/>
              </a:ext>
            </a:extLst>
          </p:cNvPr>
          <p:cNvSpPr txBox="1"/>
          <p:nvPr/>
        </p:nvSpPr>
        <p:spPr>
          <a:xfrm>
            <a:off x="1598202" y="1812386"/>
            <a:ext cx="1543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b="1" dirty="0" err="1">
                <a:solidFill>
                  <a:srgbClr val="7030A0"/>
                </a:solidFill>
              </a:rPr>
              <a:t>Unemployment</a:t>
            </a:r>
            <a:endParaRPr lang="es-ES" sz="1400" b="1" dirty="0">
              <a:solidFill>
                <a:srgbClr val="7030A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844F442-1B9A-4D1E-A3BE-11FBBE978B08}"/>
              </a:ext>
            </a:extLst>
          </p:cNvPr>
          <p:cNvSpPr txBox="1"/>
          <p:nvPr/>
        </p:nvSpPr>
        <p:spPr>
          <a:xfrm>
            <a:off x="1889785" y="2872235"/>
            <a:ext cx="1264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b="1" dirty="0">
                <a:solidFill>
                  <a:srgbClr val="7030A0"/>
                </a:solidFill>
              </a:rPr>
              <a:t>Housing </a:t>
            </a:r>
            <a:r>
              <a:rPr lang="es-ES" sz="1400" b="1" dirty="0" err="1">
                <a:solidFill>
                  <a:srgbClr val="7030A0"/>
                </a:solidFill>
              </a:rPr>
              <a:t>market</a:t>
            </a:r>
            <a:endParaRPr lang="es-ES" sz="1400" b="1" dirty="0">
              <a:solidFill>
                <a:srgbClr val="7030A0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7A2587B-660B-476A-91F0-19FA39D7472C}"/>
              </a:ext>
            </a:extLst>
          </p:cNvPr>
          <p:cNvSpPr txBox="1"/>
          <p:nvPr/>
        </p:nvSpPr>
        <p:spPr>
          <a:xfrm>
            <a:off x="6582812" y="2115326"/>
            <a:ext cx="453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yes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7B93509-74A4-4E95-901F-BA0B154F0DF8}"/>
              </a:ext>
            </a:extLst>
          </p:cNvPr>
          <p:cNvSpPr txBox="1"/>
          <p:nvPr/>
        </p:nvSpPr>
        <p:spPr>
          <a:xfrm>
            <a:off x="6587397" y="2629939"/>
            <a:ext cx="453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EC84E33-651F-40B2-9F26-7835AF7D26F5}"/>
              </a:ext>
            </a:extLst>
          </p:cNvPr>
          <p:cNvSpPr txBox="1"/>
          <p:nvPr/>
        </p:nvSpPr>
        <p:spPr>
          <a:xfrm>
            <a:off x="7877965" y="3060145"/>
            <a:ext cx="1050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Prediction</a:t>
            </a:r>
          </a:p>
        </p:txBody>
      </p:sp>
      <p:sp>
        <p:nvSpPr>
          <p:cNvPr id="27" name="Flecha: a la derecha con bandas 26">
            <a:extLst>
              <a:ext uri="{FF2B5EF4-FFF2-40B4-BE49-F238E27FC236}">
                <a16:creationId xmlns:a16="http://schemas.microsoft.com/office/drawing/2014/main" id="{2E76B087-4CF5-4877-A481-5F47E26A5600}"/>
              </a:ext>
            </a:extLst>
          </p:cNvPr>
          <p:cNvSpPr/>
          <p:nvPr/>
        </p:nvSpPr>
        <p:spPr>
          <a:xfrm>
            <a:off x="1443786" y="2265405"/>
            <a:ext cx="799414" cy="53163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Flecha: a la derecha con bandas 27">
            <a:extLst>
              <a:ext uri="{FF2B5EF4-FFF2-40B4-BE49-F238E27FC236}">
                <a16:creationId xmlns:a16="http://schemas.microsoft.com/office/drawing/2014/main" id="{5C6EFFA8-1A72-494A-8ADF-E978B1C80C23}"/>
              </a:ext>
            </a:extLst>
          </p:cNvPr>
          <p:cNvSpPr/>
          <p:nvPr/>
        </p:nvSpPr>
        <p:spPr>
          <a:xfrm>
            <a:off x="7008122" y="2269611"/>
            <a:ext cx="799414" cy="53163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867230D4-9A79-43E0-A1EC-9ED36F5A691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32789" y="3739204"/>
            <a:ext cx="5159291" cy="126616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600" b="1" dirty="0"/>
              <a:t>Powerful and cheap if meaningful data abounds </a:t>
            </a:r>
            <a:r>
              <a:rPr lang="en-US" sz="1600" dirty="0"/>
              <a:t>(otherwise, curating a corpus is costly)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Brittle and biased depending on the corpus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Statistic induction, not (logically) explainable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Humans seek meaning and causal explanation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8E88B67-9B77-4441-8835-5C9C964DEA98}"/>
              </a:ext>
            </a:extLst>
          </p:cNvPr>
          <p:cNvSpPr txBox="1"/>
          <p:nvPr/>
        </p:nvSpPr>
        <p:spPr>
          <a:xfrm>
            <a:off x="137723" y="1587190"/>
            <a:ext cx="1050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Big Data 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04352D0-10FE-43CB-AC2F-E310E9ACC43D}"/>
              </a:ext>
            </a:extLst>
          </p:cNvPr>
          <p:cNvSpPr txBox="1"/>
          <p:nvPr/>
        </p:nvSpPr>
        <p:spPr>
          <a:xfrm>
            <a:off x="794295" y="3133578"/>
            <a:ext cx="64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/>
              <a:t>GPUs</a:t>
            </a:r>
            <a:endParaRPr lang="es-ES" sz="1600" b="1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A082B426-10B6-4D16-87F3-61B3BC147B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765439"/>
            <a:ext cx="3762817" cy="1171176"/>
          </a:xfrm>
          <a:prstGeom prst="rect">
            <a:avLst/>
          </a:prstGeom>
        </p:spPr>
      </p:pic>
      <p:pic>
        <p:nvPicPr>
          <p:cNvPr id="29" name="Picture 8" descr="Image result for Forbes logo">
            <a:extLst>
              <a:ext uri="{FF2B5EF4-FFF2-40B4-BE49-F238E27FC236}">
                <a16:creationId xmlns:a16="http://schemas.microsoft.com/office/drawing/2014/main" id="{7B37CACD-2D1E-4796-B3B3-B4DBB3B8B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420" y="607339"/>
            <a:ext cx="1350554" cy="35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072C018-A3D5-43C9-8774-25D5C60B9E69}"/>
              </a:ext>
            </a:extLst>
          </p:cNvPr>
          <p:cNvSpPr/>
          <p:nvPr/>
        </p:nvSpPr>
        <p:spPr>
          <a:xfrm>
            <a:off x="6057323" y="978282"/>
            <a:ext cx="3040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336699"/>
                </a:solidFill>
              </a:rPr>
              <a:t>Is Another Recession Coming?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903295A-A2AB-4512-959C-6092E051AFEC}"/>
              </a:ext>
            </a:extLst>
          </p:cNvPr>
          <p:cNvSpPr txBox="1"/>
          <p:nvPr/>
        </p:nvSpPr>
        <p:spPr>
          <a:xfrm>
            <a:off x="5801693" y="3214991"/>
            <a:ext cx="95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Recession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7DDDFE-67D7-4072-954C-02AD7E11E8EB}"/>
              </a:ext>
            </a:extLst>
          </p:cNvPr>
          <p:cNvSpPr/>
          <p:nvPr/>
        </p:nvSpPr>
        <p:spPr>
          <a:xfrm>
            <a:off x="7686368" y="4962850"/>
            <a:ext cx="13997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Inspired on </a:t>
            </a:r>
            <a:r>
              <a:rPr lang="en-US" sz="900" dirty="0" err="1">
                <a:solidFill>
                  <a:srgbClr val="000000"/>
                </a:solidFill>
              </a:rPr>
              <a:t>Ferrucci</a:t>
            </a:r>
            <a:r>
              <a:rPr lang="en-US" sz="900" dirty="0">
                <a:solidFill>
                  <a:srgbClr val="000000"/>
                </a:solidFill>
              </a:rPr>
              <a:t>, 2016</a:t>
            </a:r>
            <a:endParaRPr lang="es-ES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294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945" y="810869"/>
            <a:ext cx="1425917" cy="1164575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7" r="26172" b="6250"/>
          <a:stretch>
            <a:fillRect/>
          </a:stretch>
        </p:blipFill>
        <p:spPr bwMode="auto">
          <a:xfrm>
            <a:off x="5270270" y="112354"/>
            <a:ext cx="3577644" cy="491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4"/>
          <p:cNvSpPr txBox="1">
            <a:spLocks/>
          </p:cNvSpPr>
          <p:nvPr/>
        </p:nvSpPr>
        <p:spPr>
          <a:xfrm>
            <a:off x="267337" y="3059614"/>
            <a:ext cx="4592695" cy="210442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altLang="es-ES" sz="4050" b="1" dirty="0">
                <a:solidFill>
                  <a:srgbClr val="333333"/>
                </a:solidFill>
              </a:rPr>
              <a:t>47 of 53 landmark publications in cancer research could not be replicated</a:t>
            </a:r>
          </a:p>
        </p:txBody>
      </p:sp>
      <p:pic>
        <p:nvPicPr>
          <p:cNvPr id="13314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6" y="2267364"/>
            <a:ext cx="4489028" cy="58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89E895D-27BA-4626-A29F-590D7BE20EA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71878" y="339502"/>
            <a:ext cx="4484486" cy="1530256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en-US" b="1" dirty="0"/>
              <a:t>But, how important can reproducibility and justification be?</a:t>
            </a:r>
          </a:p>
        </p:txBody>
      </p:sp>
    </p:spTree>
    <p:extLst>
      <p:ext uri="{BB962C8B-B14F-4D97-AF65-F5344CB8AC3E}">
        <p14:creationId xmlns:p14="http://schemas.microsoft.com/office/powerpoint/2010/main" val="188087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>
            <a:extLst>
              <a:ext uri="{FF2B5EF4-FFF2-40B4-BE49-F238E27FC236}">
                <a16:creationId xmlns:a16="http://schemas.microsoft.com/office/drawing/2014/main" id="{3D365950-7E61-4C7E-B0DF-86368E95E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582" y="546370"/>
            <a:ext cx="1022152" cy="597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 Box 8">
            <a:extLst>
              <a:ext uri="{FF2B5EF4-FFF2-40B4-BE49-F238E27FC236}">
                <a16:creationId xmlns:a16="http://schemas.microsoft.com/office/drawing/2014/main" id="{F26370D4-8E1B-41A4-B0C5-91DD6CFBD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173803"/>
            <a:ext cx="625135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 eaLnBrk="0" hangingPunct="0"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algn="ctr" eaLnBrk="0" hangingPunct="0"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algn="ctr" eaLnBrk="0" hangingPunct="0"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algn="ctr" eaLnBrk="0" hangingPunct="0"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algn="ctr" eaLnBrk="0" hangingPunct="0"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l" eaLnBrk="1" hangingPunct="1">
              <a:defRPr/>
            </a:pPr>
            <a:r>
              <a:rPr lang="en-GB" altLang="en-US" sz="1800" dirty="0"/>
              <a:t>“</a:t>
            </a:r>
            <a:r>
              <a:rPr lang="en-GB" altLang="en-US" sz="1800" i="1" dirty="0"/>
              <a:t>Project Halo aims to create an artificial intelligence able to answer novel questions in scientific domains with expertise equivalent to Advanced Placement competence level”</a:t>
            </a:r>
          </a:p>
        </p:txBody>
      </p:sp>
      <p:pic>
        <p:nvPicPr>
          <p:cNvPr id="30" name="Picture 2" descr="https://pbs.twimg.com/profile_images/562783941719896064/3QhkDLZe.jpeg">
            <a:extLst>
              <a:ext uri="{FF2B5EF4-FFF2-40B4-BE49-F238E27FC236}">
                <a16:creationId xmlns:a16="http://schemas.microsoft.com/office/drawing/2014/main" id="{F9EDD8D5-6275-40E0-B982-242BE8DA9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082" y="4155926"/>
            <a:ext cx="939004" cy="93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34A0FD72-844D-433D-ACEA-63B988CA6131}"/>
              </a:ext>
            </a:extLst>
          </p:cNvPr>
          <p:cNvSpPr/>
          <p:nvPr/>
        </p:nvSpPr>
        <p:spPr>
          <a:xfrm>
            <a:off x="6552233" y="1355159"/>
            <a:ext cx="248085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1600" dirty="0" err="1"/>
              <a:t>The</a:t>
            </a:r>
            <a:r>
              <a:rPr lang="es-ES" sz="1600" dirty="0"/>
              <a:t> Halo </a:t>
            </a:r>
            <a:r>
              <a:rPr lang="es-ES" sz="1600" dirty="0" err="1"/>
              <a:t>approach</a:t>
            </a:r>
            <a:r>
              <a:rPr lang="es-ES" sz="1600" dirty="0"/>
              <a:t> </a:t>
            </a:r>
            <a:r>
              <a:rPr lang="es-ES" sz="1600" dirty="0" err="1"/>
              <a:t>was</a:t>
            </a:r>
            <a:r>
              <a:rPr lang="es-ES" sz="1600" dirty="0"/>
              <a:t> </a:t>
            </a:r>
            <a:r>
              <a:rPr lang="es-ES" sz="1600" b="1" dirty="0" err="1"/>
              <a:t>based</a:t>
            </a:r>
            <a:r>
              <a:rPr lang="es-ES" sz="1600" b="1" dirty="0"/>
              <a:t> </a:t>
            </a:r>
            <a:r>
              <a:rPr lang="es-ES" sz="1600" b="1" dirty="0" err="1"/>
              <a:t>on</a:t>
            </a:r>
            <a:r>
              <a:rPr lang="es-ES" sz="1600" b="1" dirty="0"/>
              <a:t> a </a:t>
            </a:r>
            <a:r>
              <a:rPr lang="es-ES" sz="1600" b="1" dirty="0" err="1"/>
              <a:t>structured</a:t>
            </a:r>
            <a:r>
              <a:rPr lang="es-ES" sz="1600" b="1" dirty="0"/>
              <a:t> </a:t>
            </a:r>
            <a:r>
              <a:rPr lang="es-ES" sz="1600" b="1" dirty="0" err="1"/>
              <a:t>knowledge</a:t>
            </a:r>
            <a:r>
              <a:rPr lang="es-ES" sz="1600" b="1" dirty="0"/>
              <a:t> </a:t>
            </a:r>
            <a:r>
              <a:rPr lang="es-ES" sz="1600" b="1" dirty="0" err="1"/>
              <a:t>representation</a:t>
            </a:r>
            <a:r>
              <a:rPr lang="es-ES" sz="1600" b="1" dirty="0"/>
              <a:t> </a:t>
            </a:r>
            <a:r>
              <a:rPr lang="es-ES" sz="1600" dirty="0" err="1"/>
              <a:t>that</a:t>
            </a:r>
            <a:r>
              <a:rPr lang="es-ES" sz="1600" dirty="0"/>
              <a:t> </a:t>
            </a:r>
            <a:r>
              <a:rPr lang="es-ES" sz="1600" dirty="0" err="1"/>
              <a:t>supports</a:t>
            </a:r>
            <a:r>
              <a:rPr lang="es-ES" sz="1600" dirty="0"/>
              <a:t> </a:t>
            </a:r>
            <a:r>
              <a:rPr lang="es-ES" sz="1600" dirty="0" err="1"/>
              <a:t>reasoning</a:t>
            </a:r>
            <a:r>
              <a:rPr lang="es-ES" sz="1600" dirty="0"/>
              <a:t> and </a:t>
            </a:r>
            <a:r>
              <a:rPr lang="es-ES" sz="1600" dirty="0" err="1"/>
              <a:t>logical</a:t>
            </a:r>
            <a:r>
              <a:rPr lang="es-ES" sz="1600" dirty="0"/>
              <a:t> </a:t>
            </a:r>
            <a:r>
              <a:rPr lang="es-ES" sz="1600" dirty="0" err="1"/>
              <a:t>explanations</a:t>
            </a:r>
            <a:endParaRPr lang="es-ES" sz="1600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ES" sz="1600" b="1" dirty="0" err="1"/>
              <a:t>Evaluated</a:t>
            </a:r>
            <a:r>
              <a:rPr lang="es-ES" sz="1600" b="1" dirty="0"/>
              <a:t> </a:t>
            </a:r>
            <a:r>
              <a:rPr lang="es-ES" sz="1600" b="1" dirty="0" err="1"/>
              <a:t>on</a:t>
            </a:r>
            <a:r>
              <a:rPr lang="es-ES" sz="1600" b="1" dirty="0"/>
              <a:t> a MCQ corpus in </a:t>
            </a:r>
            <a:r>
              <a:rPr lang="es-ES" sz="1600" b="1" dirty="0" err="1"/>
              <a:t>three</a:t>
            </a:r>
            <a:r>
              <a:rPr lang="es-ES" sz="1600" b="1" dirty="0"/>
              <a:t> </a:t>
            </a:r>
            <a:r>
              <a:rPr lang="es-ES" sz="1600" b="1" dirty="0" err="1"/>
              <a:t>scientific</a:t>
            </a:r>
            <a:r>
              <a:rPr lang="es-ES" sz="1600" b="1" dirty="0"/>
              <a:t> </a:t>
            </a:r>
            <a:r>
              <a:rPr lang="es-ES" sz="1600" b="1" dirty="0" err="1"/>
              <a:t>domains</a:t>
            </a:r>
            <a:r>
              <a:rPr lang="es-ES" sz="1600" b="1" dirty="0"/>
              <a:t> (</a:t>
            </a:r>
            <a:r>
              <a:rPr lang="es-ES" sz="1600" b="1" dirty="0" err="1"/>
              <a:t>Chemistry</a:t>
            </a:r>
            <a:r>
              <a:rPr lang="es-ES" sz="1600" b="1" dirty="0"/>
              <a:t>, </a:t>
            </a:r>
            <a:r>
              <a:rPr lang="es-ES" sz="1600" b="1" dirty="0" err="1"/>
              <a:t>Biology</a:t>
            </a:r>
            <a:r>
              <a:rPr lang="es-ES" sz="1600" b="1" dirty="0"/>
              <a:t>, </a:t>
            </a:r>
            <a:r>
              <a:rPr lang="es-ES" sz="1600" b="1" dirty="0" err="1"/>
              <a:t>Physics</a:t>
            </a:r>
            <a:r>
              <a:rPr lang="es-ES" sz="1600" b="1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275B73-26E2-4A2B-831B-A49741C265F7}"/>
              </a:ext>
            </a:extLst>
          </p:cNvPr>
          <p:cNvGrpSpPr/>
          <p:nvPr/>
        </p:nvGrpSpPr>
        <p:grpSpPr>
          <a:xfrm>
            <a:off x="-324544" y="2241323"/>
            <a:ext cx="6696744" cy="2346651"/>
            <a:chOff x="604991" y="2086564"/>
            <a:chExt cx="7568672" cy="2736304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B92D4B12-EA5D-4BA8-B875-93CB4055E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991" y="2086564"/>
              <a:ext cx="7568672" cy="2736304"/>
            </a:xfrm>
            <a:prstGeom prst="rect">
              <a:avLst/>
            </a:prstGeom>
          </p:spPr>
        </p:pic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CA24C228-D068-4ED0-8744-D8E853A38C9F}"/>
                </a:ext>
              </a:extLst>
            </p:cNvPr>
            <p:cNvSpPr/>
            <p:nvPr/>
          </p:nvSpPr>
          <p:spPr>
            <a:xfrm>
              <a:off x="5709734" y="4424362"/>
              <a:ext cx="14401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3F9B9-DE34-4843-ABBA-1859CCBF5EEF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The knowledge-based approach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2642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1665A-74A9-45C1-B6AC-2953F9C4BA47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0" y="483518"/>
            <a:ext cx="9120088" cy="864095"/>
          </a:xfrm>
        </p:spPr>
        <p:txBody>
          <a:bodyPr/>
          <a:lstStyle/>
          <a:p>
            <a:r>
              <a:rPr lang="en-US" altLang="en-US" dirty="0"/>
              <a:t>No other system EVER before achieved this performance with SME-entered knowledge</a:t>
            </a:r>
          </a:p>
          <a:p>
            <a:endParaRPr lang="es-E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705D6-BD53-45EA-9886-4EB52F6FC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04" y="4807689"/>
            <a:ext cx="9144000" cy="252759"/>
          </a:xfrm>
        </p:spPr>
        <p:txBody>
          <a:bodyPr/>
          <a:lstStyle/>
          <a:p>
            <a:r>
              <a:rPr lang="it-IT"/>
              <a:t>							</a:t>
            </a:r>
            <a:fld id="{A5966B91-A095-42D1-A609-26FD12F997AA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29" name="Text Box 4">
            <a:extLst>
              <a:ext uri="{FF2B5EF4-FFF2-40B4-BE49-F238E27FC236}">
                <a16:creationId xmlns:a16="http://schemas.microsoft.com/office/drawing/2014/main" id="{C8E533E8-7902-4332-9B11-83A746FFF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6823" y="4041931"/>
            <a:ext cx="18473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endParaRPr lang="es-ES" altLang="en-US" sz="1050" b="0">
              <a:latin typeface="+mn-lt"/>
            </a:endParaRPr>
          </a:p>
        </p:txBody>
      </p:sp>
      <p:graphicFrame>
        <p:nvGraphicFramePr>
          <p:cNvPr id="30" name="Group 6">
            <a:extLst>
              <a:ext uri="{FF2B5EF4-FFF2-40B4-BE49-F238E27FC236}">
                <a16:creationId xmlns:a16="http://schemas.microsoft.com/office/drawing/2014/main" id="{406B3F6F-61D1-485F-A13D-F9BC0B57A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995328"/>
              </p:ext>
            </p:extLst>
          </p:nvPr>
        </p:nvGraphicFramePr>
        <p:xfrm>
          <a:off x="5147913" y="1730299"/>
          <a:ext cx="3088482" cy="1135859"/>
        </p:xfrm>
        <a:graphic>
          <a:graphicData uri="http://schemas.openxmlformats.org/drawingml/2006/table">
            <a:tbl>
              <a:tblPr/>
              <a:tblGrid>
                <a:gridCol w="554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9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3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741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Domain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Number of questions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Percentage correct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41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SME1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SME2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Avg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KE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Bio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146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52%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24%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38%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51%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4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Chem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86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42%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33%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37%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40%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4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Phy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131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16%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22%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19%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Times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Times" charset="0"/>
                          <a:cs typeface="Times New Roman" pitchFamily="18" charset="0"/>
                        </a:rPr>
                        <a:t>21%</a:t>
                      </a:r>
                    </a:p>
                  </a:txBody>
                  <a:tcPr marL="68580" marR="68580" marT="34290" marB="3429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Rectangle 62">
            <a:extLst>
              <a:ext uri="{FF2B5EF4-FFF2-40B4-BE49-F238E27FC236}">
                <a16:creationId xmlns:a16="http://schemas.microsoft.com/office/drawing/2014/main" id="{5631990E-93C1-4646-9FE1-C7EBDD477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784" y="1964317"/>
            <a:ext cx="2095997" cy="2306214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12713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339725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539875" indent="-168275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19970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4542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29114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3686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0" indent="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US" altLang="en-US" sz="1350" b="0" dirty="0">
                <a:latin typeface="+mn-lt"/>
              </a:rPr>
              <a:t>Time for KF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Concept: ~20 mins for all SMEs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Equation: ~70 s (</a:t>
            </a: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) to ~120 sec (Physics)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Table: ~10 mins (</a:t>
            </a: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)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Reaction: ~3 mins (</a:t>
            </a: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)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Constraint: 14s Bio; 88s (</a:t>
            </a: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)</a:t>
            </a:r>
          </a:p>
          <a:p>
            <a:pPr marL="1200150" lvl="4" indent="-17145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en-US" sz="450" b="0" dirty="0">
              <a:latin typeface="+mn-lt"/>
            </a:endParaRPr>
          </a:p>
          <a:p>
            <a:pPr marL="0" indent="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US" altLang="en-US" sz="1350" b="0" dirty="0">
                <a:latin typeface="+mn-lt"/>
              </a:rPr>
              <a:t>SME need for help</a:t>
            </a:r>
          </a:p>
          <a:p>
            <a:pPr marL="427434" lvl="1" indent="-257175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68 requests over 480 person hours</a:t>
            </a:r>
          </a:p>
        </p:txBody>
      </p:sp>
      <p:sp>
        <p:nvSpPr>
          <p:cNvPr id="32" name="Rectangle 64">
            <a:extLst>
              <a:ext uri="{FF2B5EF4-FFF2-40B4-BE49-F238E27FC236}">
                <a16:creationId xmlns:a16="http://schemas.microsoft.com/office/drawing/2014/main" id="{64018A4C-4E62-4057-8553-8EAFDB16E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0565" y="2971207"/>
            <a:ext cx="1090727" cy="1139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12713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171450" indent="-171450" eaLnBrk="1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anose="020B0604020202020204" pitchFamily="34" charset="0"/>
              <a:buChar char="•"/>
            </a:pPr>
            <a:r>
              <a:rPr lang="fr-FR" altLang="en-US" sz="1050" b="0" dirty="0">
                <a:latin typeface="+mn-lt"/>
              </a:rPr>
              <a:t>Science </a:t>
            </a:r>
            <a:r>
              <a:rPr lang="fr-FR" altLang="en-US" sz="1050" b="0" dirty="0" err="1">
                <a:latin typeface="+mn-lt"/>
              </a:rPr>
              <a:t>grad</a:t>
            </a:r>
            <a:r>
              <a:rPr lang="fr-FR" altLang="en-US" sz="1050" b="0" dirty="0">
                <a:latin typeface="+mn-lt"/>
              </a:rPr>
              <a:t> </a:t>
            </a:r>
            <a:r>
              <a:rPr lang="fr-FR" altLang="en-US" sz="1050" b="0" dirty="0" err="1">
                <a:latin typeface="+mn-lt"/>
              </a:rPr>
              <a:t>student</a:t>
            </a:r>
            <a:r>
              <a:rPr lang="fr-FR" altLang="en-US" sz="1050" b="0" dirty="0">
                <a:latin typeface="+mn-lt"/>
              </a:rPr>
              <a:t> </a:t>
            </a:r>
            <a:r>
              <a:rPr lang="fr-FR" altLang="en-US" sz="1050" b="0" dirty="0" err="1">
                <a:latin typeface="+mn-lt"/>
              </a:rPr>
              <a:t>KBs</a:t>
            </a:r>
            <a:endParaRPr lang="fr-FR" altLang="en-US" sz="1050" b="0" dirty="0">
              <a:latin typeface="+mn-lt"/>
            </a:endParaRPr>
          </a:p>
          <a:p>
            <a:pPr marL="171450" indent="-171450" eaLnBrk="1" hangingPunct="1">
              <a:lnSpc>
                <a:spcPct val="90000"/>
              </a:lnSpc>
              <a:spcBef>
                <a:spcPct val="20000"/>
              </a:spcBef>
              <a:buSzPct val="80000"/>
              <a:buFont typeface="Arial" panose="020B0604020202020204" pitchFamily="34" charset="0"/>
              <a:buChar char="•"/>
            </a:pPr>
            <a:r>
              <a:rPr lang="fr-FR" altLang="en-US" sz="1050" b="0" dirty="0">
                <a:latin typeface="+mn-lt"/>
              </a:rPr>
              <a:t>~$100 per syllabus page (vs. $1,000)</a:t>
            </a:r>
          </a:p>
        </p:txBody>
      </p:sp>
      <p:sp>
        <p:nvSpPr>
          <p:cNvPr id="33" name="Text Box 65">
            <a:extLst>
              <a:ext uri="{FF2B5EF4-FFF2-40B4-BE49-F238E27FC236}">
                <a16:creationId xmlns:a16="http://schemas.microsoft.com/office/drawing/2014/main" id="{65FC2244-989B-4250-84AD-1D040B35C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468" y="1687318"/>
            <a:ext cx="190013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en-US" sz="1350" dirty="0">
                <a:latin typeface="+mn-lt"/>
              </a:rPr>
              <a:t>Knowledge Formulation</a:t>
            </a:r>
          </a:p>
        </p:txBody>
      </p:sp>
      <p:sp>
        <p:nvSpPr>
          <p:cNvPr id="34" name="Rectangle 66">
            <a:extLst>
              <a:ext uri="{FF2B5EF4-FFF2-40B4-BE49-F238E27FC236}">
                <a16:creationId xmlns:a16="http://schemas.microsoft.com/office/drawing/2014/main" id="{DD93BF21-C2CC-4AA8-8FF7-1F9364E15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8603" y="1964317"/>
            <a:ext cx="1974524" cy="2306214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12713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339725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1539875" indent="-168275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19970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4542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29114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368675" indent="-168275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0" indent="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US" altLang="en-US" sz="1350" b="0" dirty="0">
                <a:latin typeface="+mn-lt"/>
              </a:rPr>
              <a:t>Avg. time for SME to formulate a question</a:t>
            </a:r>
          </a:p>
          <a:p>
            <a:pPr marL="384572" lvl="1" indent="-214313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2 min (Bio)</a:t>
            </a:r>
          </a:p>
          <a:p>
            <a:pPr marL="384572" lvl="1" indent="-214313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4 min (</a:t>
            </a: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)</a:t>
            </a:r>
          </a:p>
          <a:p>
            <a:pPr marL="384572" lvl="1" indent="-214313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6 min (Physics)</a:t>
            </a:r>
          </a:p>
          <a:p>
            <a:pPr marL="0" indent="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0000"/>
            </a:pPr>
            <a:r>
              <a:rPr lang="en-US" altLang="en-US" sz="1350" b="0" dirty="0">
                <a:latin typeface="+mn-lt"/>
              </a:rPr>
              <a:t>Usability</a:t>
            </a:r>
          </a:p>
          <a:p>
            <a:pPr marL="384572" lvl="1" indent="-214313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SMEs requested no significant help </a:t>
            </a:r>
          </a:p>
          <a:p>
            <a:pPr marL="384572" lvl="1" indent="-214313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Pipelined errors dominated failure analysis</a:t>
            </a:r>
          </a:p>
        </p:txBody>
      </p:sp>
      <p:sp>
        <p:nvSpPr>
          <p:cNvPr id="35" name="Text Box 67">
            <a:extLst>
              <a:ext uri="{FF2B5EF4-FFF2-40B4-BE49-F238E27FC236}">
                <a16:creationId xmlns:a16="http://schemas.microsoft.com/office/drawing/2014/main" id="{D4F540F9-9464-4D21-9161-32BC1295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5401" y="1687318"/>
            <a:ext cx="175798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en-US" sz="1350">
                <a:latin typeface="+mn-lt"/>
              </a:rPr>
              <a:t>Question Formulation</a:t>
            </a:r>
          </a:p>
        </p:txBody>
      </p:sp>
      <p:sp>
        <p:nvSpPr>
          <p:cNvPr id="36" name="Rectangle 68">
            <a:extLst>
              <a:ext uri="{FF2B5EF4-FFF2-40B4-BE49-F238E27FC236}">
                <a16:creationId xmlns:a16="http://schemas.microsoft.com/office/drawing/2014/main" id="{5DCC707A-7013-4A6F-BE80-EF8AF301D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8802" y="3363531"/>
            <a:ext cx="2046865" cy="590292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12713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339725" indent="-112713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214313" indent="-214313" eaLnBrk="1" hangingPunct="1">
              <a:lnSpc>
                <a:spcPct val="80000"/>
              </a:lnSpc>
              <a:spcBef>
                <a:spcPct val="20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Bio: 90% answer &lt; 10s</a:t>
            </a:r>
          </a:p>
          <a:p>
            <a:pPr marL="214313" indent="-214313" eaLnBrk="1" hangingPunct="1">
              <a:lnSpc>
                <a:spcPct val="80000"/>
              </a:lnSpc>
              <a:spcBef>
                <a:spcPct val="20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altLang="en-US" sz="1200" b="0" dirty="0" err="1">
                <a:latin typeface="+mn-lt"/>
              </a:rPr>
              <a:t>Chem</a:t>
            </a:r>
            <a:r>
              <a:rPr lang="en-US" altLang="en-US" sz="1200" b="0" dirty="0">
                <a:latin typeface="+mn-lt"/>
              </a:rPr>
              <a:t>: 60% answer &lt; 10s</a:t>
            </a:r>
          </a:p>
          <a:p>
            <a:pPr marL="214313" indent="-214313" eaLnBrk="1" hangingPunct="1">
              <a:lnSpc>
                <a:spcPct val="80000"/>
              </a:lnSpc>
              <a:spcBef>
                <a:spcPct val="20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altLang="en-US" sz="1200" b="0" dirty="0">
                <a:latin typeface="+mn-lt"/>
              </a:rPr>
              <a:t>Phys: 45% answer &lt; 10 s</a:t>
            </a:r>
          </a:p>
          <a:p>
            <a:pPr lvl="1" algn="l" eaLnBrk="1" hangingPunct="1">
              <a:lnSpc>
                <a:spcPct val="80000"/>
              </a:lnSpc>
              <a:spcBef>
                <a:spcPct val="20000"/>
              </a:spcBef>
              <a:buFontTx/>
              <a:buChar char="–"/>
            </a:pPr>
            <a:endParaRPr lang="en-US" altLang="en-US" sz="1050" b="0" dirty="0">
              <a:latin typeface="+mn-lt"/>
            </a:endParaRPr>
          </a:p>
        </p:txBody>
      </p:sp>
      <p:sp>
        <p:nvSpPr>
          <p:cNvPr id="37" name="Text Box 69">
            <a:extLst>
              <a:ext uri="{FF2B5EF4-FFF2-40B4-BE49-F238E27FC236}">
                <a16:creationId xmlns:a16="http://schemas.microsoft.com/office/drawing/2014/main" id="{E99CE04C-D4E2-4E87-880B-FEDBFF1C8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6285" y="3086531"/>
            <a:ext cx="186089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en-US" sz="1350">
                <a:latin typeface="+mn-lt"/>
              </a:rPr>
              <a:t>System Responsiveness</a:t>
            </a:r>
          </a:p>
        </p:txBody>
      </p:sp>
      <p:sp>
        <p:nvSpPr>
          <p:cNvPr id="39" name="6 Elipse">
            <a:extLst>
              <a:ext uri="{FF2B5EF4-FFF2-40B4-BE49-F238E27FC236}">
                <a16:creationId xmlns:a16="http://schemas.microsoft.com/office/drawing/2014/main" id="{D0FC819F-7FA6-4277-9B05-A3AD4B973EFB}"/>
              </a:ext>
            </a:extLst>
          </p:cNvPr>
          <p:cNvSpPr/>
          <p:nvPr/>
        </p:nvSpPr>
        <p:spPr bwMode="auto">
          <a:xfrm>
            <a:off x="7145667" y="1402426"/>
            <a:ext cx="1344476" cy="2677618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Arial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0FF98B-316C-4051-AB74-00C4ACD95CFD}"/>
              </a:ext>
            </a:extLst>
          </p:cNvPr>
          <p:cNvSpPr/>
          <p:nvPr/>
        </p:nvSpPr>
        <p:spPr>
          <a:xfrm>
            <a:off x="107504" y="4327307"/>
            <a:ext cx="94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Syllabus</a:t>
            </a:r>
            <a:endParaRPr lang="es-ES" dirty="0"/>
          </a:p>
        </p:txBody>
      </p:sp>
      <p:sp>
        <p:nvSpPr>
          <p:cNvPr id="42" name="Callout: Line 41">
            <a:extLst>
              <a:ext uri="{FF2B5EF4-FFF2-40B4-BE49-F238E27FC236}">
                <a16:creationId xmlns:a16="http://schemas.microsoft.com/office/drawing/2014/main" id="{464B7049-581F-4A41-90E9-314819A55A9C}"/>
              </a:ext>
            </a:extLst>
          </p:cNvPr>
          <p:cNvSpPr/>
          <p:nvPr/>
        </p:nvSpPr>
        <p:spPr>
          <a:xfrm>
            <a:off x="1031652" y="4352623"/>
            <a:ext cx="7056784" cy="715044"/>
          </a:xfrm>
          <a:prstGeom prst="borderCallout1">
            <a:avLst>
              <a:gd name="adj1" fmla="val 74132"/>
              <a:gd name="adj2" fmla="val -99"/>
              <a:gd name="adj3" fmla="val 39389"/>
              <a:gd name="adj4" fmla="val -3127"/>
            </a:avLst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80000" lvl="2"/>
            <a:r>
              <a:rPr lang="en-GB" sz="1200" b="1" dirty="0"/>
              <a:t>Chemistry</a:t>
            </a:r>
            <a:r>
              <a:rPr lang="en-GB" sz="1200" dirty="0"/>
              <a:t>: Stoichiometry, solutions and equilibrium (Brown &amp; Lemay, pages 75-83, 113-133, and 613-653)</a:t>
            </a:r>
          </a:p>
          <a:p>
            <a:pPr marL="180000" lvl="2"/>
            <a:r>
              <a:rPr lang="en-GB" sz="1200" b="1" dirty="0"/>
              <a:t>Biology</a:t>
            </a:r>
            <a:r>
              <a:rPr lang="en-GB" sz="1200" dirty="0"/>
              <a:t>: Cell and DNA structure and processes (Campbell and Reece, pages 112-124, 217-223, 239-245, 293-301, 304-311, and 317-319)</a:t>
            </a:r>
          </a:p>
          <a:p>
            <a:pPr marL="180000" lvl="2"/>
            <a:r>
              <a:rPr lang="en-GB" sz="1200" b="1" dirty="0"/>
              <a:t>Physics</a:t>
            </a:r>
            <a:r>
              <a:rPr lang="en-GB" sz="1200" dirty="0"/>
              <a:t>: Kinematics and Dynamics (</a:t>
            </a:r>
            <a:r>
              <a:rPr lang="en-GB" sz="1200" dirty="0" err="1"/>
              <a:t>Serway</a:t>
            </a:r>
            <a:r>
              <a:rPr lang="en-GB" sz="1200" dirty="0"/>
              <a:t> and </a:t>
            </a:r>
            <a:r>
              <a:rPr lang="en-GB" sz="1200" dirty="0" err="1"/>
              <a:t>Faughn</a:t>
            </a:r>
            <a:r>
              <a:rPr lang="en-GB" sz="1200" dirty="0"/>
              <a:t>, chapters 2,3, and 4)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A83F65-D266-4146-A571-FB3B2421CAF4}"/>
              </a:ext>
            </a:extLst>
          </p:cNvPr>
          <p:cNvSpPr/>
          <p:nvPr/>
        </p:nvSpPr>
        <p:spPr>
          <a:xfrm>
            <a:off x="8088436" y="4935140"/>
            <a:ext cx="11630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From Greaves, 2008</a:t>
            </a:r>
            <a:endParaRPr lang="es-ES" sz="900" dirty="0">
              <a:solidFill>
                <a:srgbClr val="000000"/>
              </a:solidFill>
            </a:endParaRPr>
          </a:p>
        </p:txBody>
      </p:sp>
      <p:pic>
        <p:nvPicPr>
          <p:cNvPr id="44" name="Picture 2" descr="https://pbs.twimg.com/profile_images/562783941719896064/3QhkDLZe.jpeg">
            <a:extLst>
              <a:ext uri="{FF2B5EF4-FFF2-40B4-BE49-F238E27FC236}">
                <a16:creationId xmlns:a16="http://schemas.microsoft.com/office/drawing/2014/main" id="{DF67D887-200A-4B40-9D7B-AA9803838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348" y="4041931"/>
            <a:ext cx="939004" cy="93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1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theme/theme1.xml><?xml version="1.0" encoding="utf-8"?>
<a:theme xmlns:a="http://schemas.openxmlformats.org/drawingml/2006/main" name="ExpertSystem">
  <a:themeElements>
    <a:clrScheme name="Expertsystem 1">
      <a:dk1>
        <a:srgbClr val="1B3F7D"/>
      </a:dk1>
      <a:lt1>
        <a:srgbClr val="FFFFFF"/>
      </a:lt1>
      <a:dk2>
        <a:srgbClr val="FFF8F7"/>
      </a:dk2>
      <a:lt2>
        <a:srgbClr val="EEECE1"/>
      </a:lt2>
      <a:accent1>
        <a:srgbClr val="1B3F7D"/>
      </a:accent1>
      <a:accent2>
        <a:srgbClr val="EB2E00"/>
      </a:accent2>
      <a:accent3>
        <a:srgbClr val="B5D0E5"/>
      </a:accent3>
      <a:accent4>
        <a:srgbClr val="DBE0E6"/>
      </a:accent4>
      <a:accent5>
        <a:srgbClr val="2759AD"/>
      </a:accent5>
      <a:accent6>
        <a:srgbClr val="F79646"/>
      </a:accent6>
      <a:hlink>
        <a:srgbClr val="EB2E00"/>
      </a:hlink>
      <a:folHlink>
        <a:srgbClr val="97AEC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72567" tIns="36283" rIns="72567" bIns="36283" rtlCol="0" anchor="ctr">
        <a:spAutoFit/>
      </a:bodyPr>
      <a:lstStyle>
        <a:defPPr>
          <a:defRPr sz="6600" b="1" smtClean="0">
            <a:solidFill>
              <a:srgbClr val="FF0000"/>
            </a:solidFill>
            <a:latin typeface="+mj-lt"/>
            <a:ea typeface="Karl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xpert System - Presentation Template June 2016" id="{3CC93889-6B4A-406D-8E72-C0CE0A067CCA}" vid="{DBF2D3A2-CC75-412B-AD93-39552A9CF1E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Expert System - Presentation Template June 2016</Template>
  <TotalTime>9927</TotalTime>
  <Words>2115</Words>
  <Application>Microsoft Office PowerPoint</Application>
  <PresentationFormat>On-screen Show (16:9)</PresentationFormat>
  <Paragraphs>355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MS PGothic</vt:lpstr>
      <vt:lpstr>-apple-system</vt:lpstr>
      <vt:lpstr>Arial</vt:lpstr>
      <vt:lpstr>Calibri</vt:lpstr>
      <vt:lpstr>ING Me</vt:lpstr>
      <vt:lpstr>Karla</vt:lpstr>
      <vt:lpstr>Times</vt:lpstr>
      <vt:lpstr>Times New Roman</vt:lpstr>
      <vt:lpstr>Wingdings</vt:lpstr>
      <vt:lpstr>ExpertSystem</vt:lpstr>
      <vt:lpstr>Hybrid Techniques for Knowledge-based NLP (HybridNLP) knowledge graphs meet machine learning and all their friends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Hybrid Techniques for Knowledge-based NLP (HybridNLP) - knowledge graphs meet machine learning and all their friends</vt:lpstr>
      <vt:lpstr>Approach and preliminary results</vt:lpstr>
      <vt:lpstr>Some interesting qualitative 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José Manuel Gómez</dc:creator>
  <cp:lastModifiedBy>José Manuel Gómez Pérez</cp:lastModifiedBy>
  <cp:revision>372</cp:revision>
  <dcterms:created xsi:type="dcterms:W3CDTF">2017-05-09T10:44:35Z</dcterms:created>
  <dcterms:modified xsi:type="dcterms:W3CDTF">2018-10-08T13:48:29Z</dcterms:modified>
</cp:coreProperties>
</file>